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0"/>
  </p:notesMasterIdLst>
  <p:sldIdLst>
    <p:sldId id="258" r:id="rId2"/>
    <p:sldId id="266" r:id="rId3"/>
    <p:sldId id="298" r:id="rId4"/>
    <p:sldId id="259" r:id="rId5"/>
    <p:sldId id="294" r:id="rId6"/>
    <p:sldId id="299" r:id="rId7"/>
    <p:sldId id="280" r:id="rId8"/>
    <p:sldId id="289" r:id="rId9"/>
    <p:sldId id="300" r:id="rId10"/>
    <p:sldId id="301" r:id="rId11"/>
    <p:sldId id="290" r:id="rId12"/>
    <p:sldId id="302" r:id="rId13"/>
    <p:sldId id="304" r:id="rId14"/>
    <p:sldId id="305" r:id="rId15"/>
    <p:sldId id="308" r:id="rId16"/>
    <p:sldId id="306" r:id="rId17"/>
    <p:sldId id="307" r:id="rId18"/>
    <p:sldId id="310" r:id="rId19"/>
    <p:sldId id="311" r:id="rId20"/>
    <p:sldId id="313" r:id="rId21"/>
    <p:sldId id="312" r:id="rId22"/>
    <p:sldId id="314" r:id="rId23"/>
    <p:sldId id="315" r:id="rId24"/>
    <p:sldId id="316" r:id="rId25"/>
    <p:sldId id="321" r:id="rId26"/>
    <p:sldId id="317" r:id="rId27"/>
    <p:sldId id="318" r:id="rId28"/>
    <p:sldId id="319" r:id="rId29"/>
    <p:sldId id="320" r:id="rId30"/>
    <p:sldId id="286" r:id="rId31"/>
    <p:sldId id="291" r:id="rId32"/>
    <p:sldId id="333" r:id="rId33"/>
    <p:sldId id="323" r:id="rId34"/>
    <p:sldId id="322" r:id="rId35"/>
    <p:sldId id="326" r:id="rId36"/>
    <p:sldId id="324" r:id="rId37"/>
    <p:sldId id="325" r:id="rId38"/>
    <p:sldId id="331" r:id="rId39"/>
    <p:sldId id="327" r:id="rId40"/>
    <p:sldId id="328" r:id="rId41"/>
    <p:sldId id="329" r:id="rId42"/>
    <p:sldId id="330" r:id="rId43"/>
    <p:sldId id="336" r:id="rId44"/>
    <p:sldId id="332" r:id="rId45"/>
    <p:sldId id="334" r:id="rId46"/>
    <p:sldId id="335" r:id="rId47"/>
    <p:sldId id="337" r:id="rId48"/>
    <p:sldId id="339" r:id="rId49"/>
    <p:sldId id="338" r:id="rId50"/>
    <p:sldId id="340" r:id="rId51"/>
    <p:sldId id="292" r:id="rId52"/>
    <p:sldId id="341" r:id="rId53"/>
    <p:sldId id="342" r:id="rId54"/>
    <p:sldId id="349" r:id="rId55"/>
    <p:sldId id="343" r:id="rId56"/>
    <p:sldId id="348" r:id="rId57"/>
    <p:sldId id="344" r:id="rId58"/>
    <p:sldId id="345" r:id="rId59"/>
    <p:sldId id="346" r:id="rId60"/>
    <p:sldId id="347" r:id="rId61"/>
    <p:sldId id="350" r:id="rId62"/>
    <p:sldId id="293" r:id="rId63"/>
    <p:sldId id="283" r:id="rId64"/>
    <p:sldId id="296" r:id="rId65"/>
    <p:sldId id="279" r:id="rId66"/>
    <p:sldId id="295" r:id="rId67"/>
    <p:sldId id="288" r:id="rId68"/>
    <p:sldId id="265" r:id="rId6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612EA202-3C21-D94E-81F8-383C0CB766DB}">
          <p14:sldIdLst>
            <p14:sldId id="258"/>
          </p14:sldIdLst>
        </p14:section>
        <p14:section name="无标题节" id="{7F9DBBA9-7A2A-E140-81C6-6683700F6D2B}">
          <p14:sldIdLst>
            <p14:sldId id="266"/>
            <p14:sldId id="298"/>
            <p14:sldId id="259"/>
            <p14:sldId id="294"/>
            <p14:sldId id="299"/>
            <p14:sldId id="280"/>
            <p14:sldId id="289"/>
            <p14:sldId id="300"/>
            <p14:sldId id="301"/>
            <p14:sldId id="290"/>
            <p14:sldId id="302"/>
            <p14:sldId id="304"/>
            <p14:sldId id="305"/>
            <p14:sldId id="308"/>
            <p14:sldId id="306"/>
            <p14:sldId id="307"/>
            <p14:sldId id="310"/>
            <p14:sldId id="311"/>
            <p14:sldId id="313"/>
            <p14:sldId id="312"/>
            <p14:sldId id="314"/>
            <p14:sldId id="315"/>
            <p14:sldId id="316"/>
            <p14:sldId id="321"/>
            <p14:sldId id="317"/>
            <p14:sldId id="318"/>
            <p14:sldId id="319"/>
            <p14:sldId id="320"/>
            <p14:sldId id="286"/>
            <p14:sldId id="291"/>
            <p14:sldId id="333"/>
            <p14:sldId id="323"/>
            <p14:sldId id="322"/>
            <p14:sldId id="326"/>
            <p14:sldId id="324"/>
            <p14:sldId id="325"/>
            <p14:sldId id="331"/>
            <p14:sldId id="327"/>
            <p14:sldId id="328"/>
            <p14:sldId id="329"/>
            <p14:sldId id="330"/>
            <p14:sldId id="336"/>
            <p14:sldId id="332"/>
            <p14:sldId id="334"/>
            <p14:sldId id="335"/>
            <p14:sldId id="337"/>
            <p14:sldId id="339"/>
            <p14:sldId id="338"/>
            <p14:sldId id="340"/>
            <p14:sldId id="292"/>
            <p14:sldId id="341"/>
            <p14:sldId id="342"/>
            <p14:sldId id="349"/>
            <p14:sldId id="343"/>
            <p14:sldId id="348"/>
            <p14:sldId id="344"/>
            <p14:sldId id="345"/>
            <p14:sldId id="346"/>
            <p14:sldId id="347"/>
            <p14:sldId id="350"/>
            <p14:sldId id="293"/>
            <p14:sldId id="283"/>
            <p14:sldId id="296"/>
            <p14:sldId id="279"/>
            <p14:sldId id="295"/>
            <p14:sldId id="288"/>
            <p14:sldId id="26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499"/>
    <p:restoredTop sz="63047"/>
  </p:normalViewPr>
  <p:slideViewPr>
    <p:cSldViewPr snapToGrid="0" snapToObjects="1">
      <p:cViewPr varScale="1">
        <p:scale>
          <a:sx n="61" d="100"/>
          <a:sy n="61" d="100"/>
        </p:scale>
        <p:origin x="1016" y="2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6C3546E-20F6-7649-A9A4-4E4A245D3E82}" type="datetimeFigureOut">
              <a:rPr kumimoji="1" lang="zh-CN" altLang="en-US" smtClean="0"/>
              <a:t>2020/5/12</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F8E57A1-C481-6944-857F-EAC8E932B5ED}" type="slidenum">
              <a:rPr kumimoji="1" lang="zh-CN" altLang="en-US" smtClean="0"/>
              <a:t>‹#›</a:t>
            </a:fld>
            <a:endParaRPr kumimoji="1" lang="zh-CN" altLang="en-US"/>
          </a:p>
        </p:txBody>
      </p:sp>
    </p:spTree>
    <p:extLst>
      <p:ext uri="{BB962C8B-B14F-4D97-AF65-F5344CB8AC3E}">
        <p14:creationId xmlns:p14="http://schemas.microsoft.com/office/powerpoint/2010/main" val="36146135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4</a:t>
            </a:fld>
            <a:endParaRPr kumimoji="1" lang="zh-CN" altLang="en-US"/>
          </a:p>
        </p:txBody>
      </p:sp>
    </p:spTree>
    <p:extLst>
      <p:ext uri="{BB962C8B-B14F-4D97-AF65-F5344CB8AC3E}">
        <p14:creationId xmlns:p14="http://schemas.microsoft.com/office/powerpoint/2010/main" val="27114978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构造一棵二叉排序树的目的，其实并不是为了排序，而是为了提高查找和插入删除关键字的速度。不管怎么说，在一个有序数据集上的查找，速度总是要快于无序的数据集的，而二叉排序树这种非线性的结构，也有利于插入和删除的实现。</a:t>
            </a:r>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32</a:t>
            </a:fld>
            <a:endParaRPr kumimoji="1" lang="zh-CN" altLang="en-US"/>
          </a:p>
        </p:txBody>
      </p:sp>
    </p:spTree>
    <p:extLst>
      <p:ext uri="{BB962C8B-B14F-4D97-AF65-F5344CB8AC3E}">
        <p14:creationId xmlns:p14="http://schemas.microsoft.com/office/powerpoint/2010/main" val="9857412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构造一棵二叉排序树的目的，其实并不是为了排序，而是为了提高查找和插入删除关键字的速度。不管怎么说，在一个有序数据集上的查找，速度总是要快于无序的数据集的，而二叉排序树这种非线性的结构，也有利于插入和删除的实现。</a:t>
            </a:r>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33</a:t>
            </a:fld>
            <a:endParaRPr kumimoji="1" lang="zh-CN" altLang="en-US"/>
          </a:p>
        </p:txBody>
      </p:sp>
    </p:spTree>
    <p:extLst>
      <p:ext uri="{BB962C8B-B14F-4D97-AF65-F5344CB8AC3E}">
        <p14:creationId xmlns:p14="http://schemas.microsoft.com/office/powerpoint/2010/main" val="28946430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构造一棵二叉排序树的目的，其实并不是为了排序，而是为了提高查找和插入删除关键字的速度。不管怎么说，在一个有序数据集上的查找，速度总是要快于无序的数据集的，而二叉排序树这种非线性的结构，也有利于插入和删除的实现。</a:t>
            </a:r>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34</a:t>
            </a:fld>
            <a:endParaRPr kumimoji="1" lang="zh-CN" altLang="en-US"/>
          </a:p>
        </p:txBody>
      </p:sp>
    </p:spTree>
    <p:extLst>
      <p:ext uri="{BB962C8B-B14F-4D97-AF65-F5344CB8AC3E}">
        <p14:creationId xmlns:p14="http://schemas.microsoft.com/office/powerpoint/2010/main" val="29207038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构造一棵二叉排序树的目的，其实并不是为了排序，而是为了提高查找和插入删除关键字的速度。不管怎么说，在一个有序数据集上的查找，速度总是要快于无序的数据集的，而二叉排序树这种非线性的结构，也有利于插入和删除的实现。</a:t>
            </a:r>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35</a:t>
            </a:fld>
            <a:endParaRPr kumimoji="1" lang="zh-CN" altLang="en-US"/>
          </a:p>
        </p:txBody>
      </p:sp>
    </p:spTree>
    <p:extLst>
      <p:ext uri="{BB962C8B-B14F-4D97-AF65-F5344CB8AC3E}">
        <p14:creationId xmlns:p14="http://schemas.microsoft.com/office/powerpoint/2010/main" val="19813773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构造一棵二叉排序树的目的，其实并不是为了排序，而是为了提高查找和插入删除关键字的速度。不管怎么说，在一个有序数据集上的查找，速度总是要快于无序的数据集的，而二叉排序树这种非线性的结构，也有利于插入和删除的实现。</a:t>
            </a:r>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36</a:t>
            </a:fld>
            <a:endParaRPr kumimoji="1" lang="zh-CN" altLang="en-US"/>
          </a:p>
        </p:txBody>
      </p:sp>
    </p:spTree>
    <p:extLst>
      <p:ext uri="{BB962C8B-B14F-4D97-AF65-F5344CB8AC3E}">
        <p14:creationId xmlns:p14="http://schemas.microsoft.com/office/powerpoint/2010/main" val="12469511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构造一棵二叉排序树的目的，其实并不是为了排序，而是为了提高查找和插入删除关键字的速度。不管怎么说，在一个有序数据集上的查找，速度总是要快于无序的数据集的，而二叉排序树这种非线性的结构，也有利于插入和删除的实现。</a:t>
            </a:r>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37</a:t>
            </a:fld>
            <a:endParaRPr kumimoji="1" lang="zh-CN" altLang="en-US"/>
          </a:p>
        </p:txBody>
      </p:sp>
    </p:spTree>
    <p:extLst>
      <p:ext uri="{BB962C8B-B14F-4D97-AF65-F5344CB8AC3E}">
        <p14:creationId xmlns:p14="http://schemas.microsoft.com/office/powerpoint/2010/main" val="7667952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构造一棵二叉排序树的目的，其实并不是为了排序，而是为了提高查找和插入删除关键字的速度。不管怎么说，在一个有序数据集上的查找，速度总是要快于无序的数据集的，而二叉排序树这种非线性的结构，也有利于插入和删除的实现。</a:t>
            </a:r>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38</a:t>
            </a:fld>
            <a:endParaRPr kumimoji="1" lang="zh-CN" altLang="en-US"/>
          </a:p>
        </p:txBody>
      </p:sp>
    </p:spTree>
    <p:extLst>
      <p:ext uri="{BB962C8B-B14F-4D97-AF65-F5344CB8AC3E}">
        <p14:creationId xmlns:p14="http://schemas.microsoft.com/office/powerpoint/2010/main" val="21844831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构造一棵二叉排序树的目的，其实并不是为了排序，而是为了提高查找和插入删除关键字的速度。不管怎么说，在一个有序数据集上的查找，速度总是要快于无序的数据集的，而二叉排序树这种非线性的结构，也有利于插入和删除的实现。</a:t>
            </a:r>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39</a:t>
            </a:fld>
            <a:endParaRPr kumimoji="1" lang="zh-CN" altLang="en-US"/>
          </a:p>
        </p:txBody>
      </p:sp>
    </p:spTree>
    <p:extLst>
      <p:ext uri="{BB962C8B-B14F-4D97-AF65-F5344CB8AC3E}">
        <p14:creationId xmlns:p14="http://schemas.microsoft.com/office/powerpoint/2010/main" val="343504762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构造一棵二叉排序树的目的，其实并不是为了排序，而是为了提高查找和插入删除关键字的速度。不管怎么说，在一个有序数据集上的查找，速度总是要快于无序的数据集的，而二叉排序树这种非线性的结构，也有利于插入和删除的实现。</a:t>
            </a:r>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40</a:t>
            </a:fld>
            <a:endParaRPr kumimoji="1" lang="zh-CN" altLang="en-US"/>
          </a:p>
        </p:txBody>
      </p:sp>
    </p:spTree>
    <p:extLst>
      <p:ext uri="{BB962C8B-B14F-4D97-AF65-F5344CB8AC3E}">
        <p14:creationId xmlns:p14="http://schemas.microsoft.com/office/powerpoint/2010/main" val="7614945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构造一棵二叉排序树的目的，其实并不是为了排序，而是为了提高查找和插入删除关键字的速度。不管怎么说，在一个有序数据集上的查找，速度总是要快于无序的数据集的，而二叉排序树这种非线性的结构，也有利于插入和删除的实现。</a:t>
            </a:r>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41</a:t>
            </a:fld>
            <a:endParaRPr kumimoji="1" lang="zh-CN" altLang="en-US"/>
          </a:p>
        </p:txBody>
      </p:sp>
    </p:spTree>
    <p:extLst>
      <p:ext uri="{BB962C8B-B14F-4D97-AF65-F5344CB8AC3E}">
        <p14:creationId xmlns:p14="http://schemas.microsoft.com/office/powerpoint/2010/main" val="20996424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5</a:t>
            </a:fld>
            <a:endParaRPr kumimoji="1" lang="zh-CN" altLang="en-US"/>
          </a:p>
        </p:txBody>
      </p:sp>
    </p:spTree>
    <p:extLst>
      <p:ext uri="{BB962C8B-B14F-4D97-AF65-F5344CB8AC3E}">
        <p14:creationId xmlns:p14="http://schemas.microsoft.com/office/powerpoint/2010/main" val="31323075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构造一棵二叉排序树的目的，其实并不是为了排序，而是为了提高查找和插入删除关键字的速度。不管怎么说，在一个有序数据集上的查找，速度总是要快于无序的数据集的，而二叉排序树这种非线性的结构，也有利于插入和删除的实现。</a:t>
            </a:r>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42</a:t>
            </a:fld>
            <a:endParaRPr kumimoji="1" lang="zh-CN" altLang="en-US"/>
          </a:p>
        </p:txBody>
      </p:sp>
    </p:spTree>
    <p:extLst>
      <p:ext uri="{BB962C8B-B14F-4D97-AF65-F5344CB8AC3E}">
        <p14:creationId xmlns:p14="http://schemas.microsoft.com/office/powerpoint/2010/main" val="201623035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构造一棵二叉排序树的目的，其实并不是为了排序，而是为了提高查找和插入删除关键字的速度。不管怎么说，在一个有序数据集上的查找，速度总是要快于无序的数据集的，而二叉排序树这种非线性的结构，也有利于插入和删除的实现。</a:t>
            </a:r>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43</a:t>
            </a:fld>
            <a:endParaRPr kumimoji="1" lang="zh-CN" altLang="en-US"/>
          </a:p>
        </p:txBody>
      </p:sp>
    </p:spTree>
    <p:extLst>
      <p:ext uri="{BB962C8B-B14F-4D97-AF65-F5344CB8AC3E}">
        <p14:creationId xmlns:p14="http://schemas.microsoft.com/office/powerpoint/2010/main" val="23638078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构造一棵二叉排序树的目的，其实并不是为了排序，而是为了提高查找和插入删除关键字的速度。不管怎么说，在一个有序数据集上的查找，速度总是要快于无序的数据集的，而二叉排序树这种非线性的结构，也有利于插入和删除的实现。</a:t>
            </a:r>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44</a:t>
            </a:fld>
            <a:endParaRPr kumimoji="1" lang="zh-CN" altLang="en-US"/>
          </a:p>
        </p:txBody>
      </p:sp>
    </p:spTree>
    <p:extLst>
      <p:ext uri="{BB962C8B-B14F-4D97-AF65-F5344CB8AC3E}">
        <p14:creationId xmlns:p14="http://schemas.microsoft.com/office/powerpoint/2010/main" val="320402833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构造一棵二叉排序树的目的，其实并不是为了排序，而是为了提高查找和插入删除关键字的速度。不管怎么说，在一个有序数据集上的查找，速度总是要快于无序的数据集的，而二叉排序树这种非线性的结构，也有利于插入和删除的实现。</a:t>
            </a:r>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45</a:t>
            </a:fld>
            <a:endParaRPr kumimoji="1" lang="zh-CN" altLang="en-US"/>
          </a:p>
        </p:txBody>
      </p:sp>
    </p:spTree>
    <p:extLst>
      <p:ext uri="{BB962C8B-B14F-4D97-AF65-F5344CB8AC3E}">
        <p14:creationId xmlns:p14="http://schemas.microsoft.com/office/powerpoint/2010/main" val="342370252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构造一棵二叉排序树的目的，其实并不是为了排序，而是为了提高查找和插入删除关键字的速度。不管怎么说，在一个有序数据集上的查找，速度总是要快于无序的数据集的，而二叉排序树这种非线性的结构，也有利于插入和删除的实现。</a:t>
            </a:r>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46</a:t>
            </a:fld>
            <a:endParaRPr kumimoji="1" lang="zh-CN" altLang="en-US"/>
          </a:p>
        </p:txBody>
      </p:sp>
    </p:spTree>
    <p:extLst>
      <p:ext uri="{BB962C8B-B14F-4D97-AF65-F5344CB8AC3E}">
        <p14:creationId xmlns:p14="http://schemas.microsoft.com/office/powerpoint/2010/main" val="371498039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构造一棵二叉排序树的目的，其实并不是为了排序，而是为了提高查找和插入删除关键字的速度。不管怎么说，在一个有序数据集上的查找，速度总是要快于无序的数据集的，而二叉排序树这种非线性的结构，也有利于插入和删除的实现。</a:t>
            </a:r>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47</a:t>
            </a:fld>
            <a:endParaRPr kumimoji="1" lang="zh-CN" altLang="en-US"/>
          </a:p>
        </p:txBody>
      </p:sp>
    </p:spTree>
    <p:extLst>
      <p:ext uri="{BB962C8B-B14F-4D97-AF65-F5344CB8AC3E}">
        <p14:creationId xmlns:p14="http://schemas.microsoft.com/office/powerpoint/2010/main" val="27860623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构造一棵二叉排序树的目的，其实并不是为了排序，而是为了提高查找和插入删除关键字的速度。不管怎么说，在一个有序数据集上的查找，速度总是要快于无序的数据集的，而二叉排序树这种非线性的结构，也有利于插入和删除的实现。</a:t>
            </a:r>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48</a:t>
            </a:fld>
            <a:endParaRPr kumimoji="1" lang="zh-CN" altLang="en-US"/>
          </a:p>
        </p:txBody>
      </p:sp>
    </p:spTree>
    <p:extLst>
      <p:ext uri="{BB962C8B-B14F-4D97-AF65-F5344CB8AC3E}">
        <p14:creationId xmlns:p14="http://schemas.microsoft.com/office/powerpoint/2010/main" val="88102196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构造一棵二叉排序树的目的，其实并不是为了排序，而是为了提高查找和插入删除关键字的速度。不管怎么说，在一个有序数据集上的查找，速度总是要快于无序的数据集的，而二叉排序树这种非线性的结构，也有利于插入和删除的实现。</a:t>
            </a:r>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49</a:t>
            </a:fld>
            <a:endParaRPr kumimoji="1" lang="zh-CN" altLang="en-US"/>
          </a:p>
        </p:txBody>
      </p:sp>
    </p:spTree>
    <p:extLst>
      <p:ext uri="{BB962C8B-B14F-4D97-AF65-F5344CB8AC3E}">
        <p14:creationId xmlns:p14="http://schemas.microsoft.com/office/powerpoint/2010/main" val="44771553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59</a:t>
            </a:fld>
            <a:endParaRPr kumimoji="1" lang="zh-CN" altLang="en-US"/>
          </a:p>
        </p:txBody>
      </p:sp>
    </p:spTree>
    <p:extLst>
      <p:ext uri="{BB962C8B-B14F-4D97-AF65-F5344CB8AC3E}">
        <p14:creationId xmlns:p14="http://schemas.microsoft.com/office/powerpoint/2010/main" val="127665580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60</a:t>
            </a:fld>
            <a:endParaRPr kumimoji="1" lang="zh-CN" altLang="en-US"/>
          </a:p>
        </p:txBody>
      </p:sp>
    </p:spTree>
    <p:extLst>
      <p:ext uri="{BB962C8B-B14F-4D97-AF65-F5344CB8AC3E}">
        <p14:creationId xmlns:p14="http://schemas.microsoft.com/office/powerpoint/2010/main" val="30716117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6</a:t>
            </a:fld>
            <a:endParaRPr kumimoji="1" lang="zh-CN" altLang="en-US"/>
          </a:p>
        </p:txBody>
      </p:sp>
    </p:spTree>
    <p:extLst>
      <p:ext uri="{BB962C8B-B14F-4D97-AF65-F5344CB8AC3E}">
        <p14:creationId xmlns:p14="http://schemas.microsoft.com/office/powerpoint/2010/main" val="325992278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61</a:t>
            </a:fld>
            <a:endParaRPr kumimoji="1" lang="zh-CN" altLang="en-US"/>
          </a:p>
        </p:txBody>
      </p:sp>
    </p:spTree>
    <p:extLst>
      <p:ext uri="{BB962C8B-B14F-4D97-AF65-F5344CB8AC3E}">
        <p14:creationId xmlns:p14="http://schemas.microsoft.com/office/powerpoint/2010/main" val="388346334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dirty="0"/>
              <a:t>另一个例子：狗会叫，猫会叫，鸭子也会叫，那他们可以抽象成 一个动物对象，这个动物对象有叫这个动作，但至于具体如何叫，就不是抽象数据模型的职责了，而是具体数据类型的职责</a:t>
            </a:r>
            <a:endParaRPr kumimoji="1" lang="en-US" altLang="zh-CN" dirty="0"/>
          </a:p>
          <a:p>
            <a:endParaRPr kumimoji="1" lang="zh-CN" altLang="en-US" dirty="0"/>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65</a:t>
            </a:fld>
            <a:endParaRPr kumimoji="1" lang="zh-CN" altLang="en-US"/>
          </a:p>
        </p:txBody>
      </p:sp>
    </p:spTree>
    <p:extLst>
      <p:ext uri="{BB962C8B-B14F-4D97-AF65-F5344CB8AC3E}">
        <p14:creationId xmlns:p14="http://schemas.microsoft.com/office/powerpoint/2010/main" val="416711084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dirty="0"/>
              <a:t>另一个例子：狗会叫，猫会叫，鸭子也会叫，那他们可以抽象成 一个动物对象，这个动物对象有叫这个动作，但至于具体如何叫，就不是抽象数据模型的职责了，而是具体数据类型的职责</a:t>
            </a:r>
            <a:endParaRPr kumimoji="1" lang="en-US" altLang="zh-CN" dirty="0"/>
          </a:p>
          <a:p>
            <a:endParaRPr kumimoji="1" lang="zh-CN" altLang="en-US" dirty="0"/>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66</a:t>
            </a:fld>
            <a:endParaRPr kumimoji="1" lang="zh-CN" altLang="en-US"/>
          </a:p>
        </p:txBody>
      </p:sp>
    </p:spTree>
    <p:extLst>
      <p:ext uri="{BB962C8B-B14F-4D97-AF65-F5344CB8AC3E}">
        <p14:creationId xmlns:p14="http://schemas.microsoft.com/office/powerpoint/2010/main" val="357266614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67</a:t>
            </a:fld>
            <a:endParaRPr kumimoji="1" lang="zh-CN" altLang="en-US"/>
          </a:p>
        </p:txBody>
      </p:sp>
    </p:spTree>
    <p:extLst>
      <p:ext uri="{BB962C8B-B14F-4D97-AF65-F5344CB8AC3E}">
        <p14:creationId xmlns:p14="http://schemas.microsoft.com/office/powerpoint/2010/main" val="381280556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68</a:t>
            </a:fld>
            <a:endParaRPr kumimoji="1" lang="zh-CN" altLang="en-US"/>
          </a:p>
        </p:txBody>
      </p:sp>
    </p:spTree>
    <p:extLst>
      <p:ext uri="{BB962C8B-B14F-4D97-AF65-F5344CB8AC3E}">
        <p14:creationId xmlns:p14="http://schemas.microsoft.com/office/powerpoint/2010/main" val="11971340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回想一下图书馆是如何藏书的。显然它不会是顺序摆放后，给我们一个稠密索引表去查，然后再找到书给你。图书馆的图书分类摆放是一门非常完整的科学体系，而它最重要的一个特点就是分块</a:t>
            </a:r>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24</a:t>
            </a:fld>
            <a:endParaRPr kumimoji="1" lang="zh-CN" altLang="en-US"/>
          </a:p>
        </p:txBody>
      </p:sp>
    </p:spTree>
    <p:extLst>
      <p:ext uri="{BB962C8B-B14F-4D97-AF65-F5344CB8AC3E}">
        <p14:creationId xmlns:p14="http://schemas.microsoft.com/office/powerpoint/2010/main" val="30505711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回想一下图书馆是如何藏书的。显然它不会是顺序摆放后，给我们一个稠密索引表去查，然后再找到书给你。图书馆的图书分类摆放是一门非常完整的科学体系，而它最重要的一个特点就是分块</a:t>
            </a:r>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25</a:t>
            </a:fld>
            <a:endParaRPr kumimoji="1" lang="zh-CN" altLang="en-US"/>
          </a:p>
        </p:txBody>
      </p:sp>
    </p:spTree>
    <p:extLst>
      <p:ext uri="{BB962C8B-B14F-4D97-AF65-F5344CB8AC3E}">
        <p14:creationId xmlns:p14="http://schemas.microsoft.com/office/powerpoint/2010/main" val="35228303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回想一下图书馆是如何藏书的。显然它不会是顺序摆放后，给我们一个稠密索引表去查，然后再找到书给你。图书馆的图书分类摆放是一门非常完整的科学体系，而它最重要的一个特点就是分块</a:t>
            </a:r>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26</a:t>
            </a:fld>
            <a:endParaRPr kumimoji="1" lang="zh-CN" altLang="en-US"/>
          </a:p>
        </p:txBody>
      </p:sp>
    </p:spTree>
    <p:extLst>
      <p:ext uri="{BB962C8B-B14F-4D97-AF65-F5344CB8AC3E}">
        <p14:creationId xmlns:p14="http://schemas.microsoft.com/office/powerpoint/2010/main" val="32584420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回想一下图书馆是如何藏书的。显然它不会是顺序摆放后，给我们一个稠密索引表去查，然后再找到书给你。图书馆的图书分类摆放是一门非常完整的科学体系，而它最重要的一个特点就是分块</a:t>
            </a:r>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27</a:t>
            </a:fld>
            <a:endParaRPr kumimoji="1" lang="zh-CN" altLang="en-US"/>
          </a:p>
        </p:txBody>
      </p:sp>
    </p:spTree>
    <p:extLst>
      <p:ext uri="{BB962C8B-B14F-4D97-AF65-F5344CB8AC3E}">
        <p14:creationId xmlns:p14="http://schemas.microsoft.com/office/powerpoint/2010/main" val="4915319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回想一下图书馆是如何藏书的。显然它不会是顺序摆放后，给我们一个稠密索引表去查，然后再找到书给你。图书馆的图书分类摆放是一门非常完整的科学体系，而它最重要的一个特点就是分块</a:t>
            </a:r>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28</a:t>
            </a:fld>
            <a:endParaRPr kumimoji="1" lang="zh-CN" altLang="en-US"/>
          </a:p>
        </p:txBody>
      </p:sp>
    </p:spTree>
    <p:extLst>
      <p:ext uri="{BB962C8B-B14F-4D97-AF65-F5344CB8AC3E}">
        <p14:creationId xmlns:p14="http://schemas.microsoft.com/office/powerpoint/2010/main" val="5460917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构造一棵二叉排序树的目的，其实并不是为了排序，而是为了提高查找和插入删除关键字的速度。不管怎么说，在一个有序数据集上的查找，速度总是要快于无序的数据集的，而二叉排序树这种非线性的结构，也有利于插入和删除的实现。</a:t>
            </a:r>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31</a:t>
            </a:fld>
            <a:endParaRPr kumimoji="1" lang="zh-CN" altLang="en-US"/>
          </a:p>
        </p:txBody>
      </p:sp>
    </p:spTree>
    <p:extLst>
      <p:ext uri="{BB962C8B-B14F-4D97-AF65-F5344CB8AC3E}">
        <p14:creationId xmlns:p14="http://schemas.microsoft.com/office/powerpoint/2010/main" val="32717954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1985E7-AD5F-3443-8BB8-066DBE30AD44}"/>
              </a:ext>
            </a:extLst>
          </p:cNvPr>
          <p:cNvSpPr>
            <a:spLocks noGrp="1"/>
          </p:cNvSpPr>
          <p:nvPr>
            <p:ph type="ctrTitle"/>
          </p:nvPr>
        </p:nvSpPr>
        <p:spPr>
          <a:xfrm>
            <a:off x="1524000" y="1122363"/>
            <a:ext cx="9144000" cy="2387600"/>
          </a:xfrm>
        </p:spPr>
        <p:txBody>
          <a:bodyPr anchor="b"/>
          <a:lstStyle>
            <a:lvl1pPr algn="ctr">
              <a:defRPr sz="6000"/>
            </a:lvl1pPr>
          </a:lstStyle>
          <a:p>
            <a:r>
              <a:rPr kumimoji="1" lang="zh-CN" altLang="en-US"/>
              <a:t>单击此处编辑母版标题样式</a:t>
            </a:r>
          </a:p>
        </p:txBody>
      </p:sp>
      <p:sp>
        <p:nvSpPr>
          <p:cNvPr id="3" name="副标题 2">
            <a:extLst>
              <a:ext uri="{FF2B5EF4-FFF2-40B4-BE49-F238E27FC236}">
                <a16:creationId xmlns:a16="http://schemas.microsoft.com/office/drawing/2014/main" id="{FA2B2CBD-0FC4-3740-A613-AB7C49BBBA8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p>
        </p:txBody>
      </p:sp>
      <p:sp>
        <p:nvSpPr>
          <p:cNvPr id="4" name="日期占位符 3">
            <a:extLst>
              <a:ext uri="{FF2B5EF4-FFF2-40B4-BE49-F238E27FC236}">
                <a16:creationId xmlns:a16="http://schemas.microsoft.com/office/drawing/2014/main" id="{1ABBB39B-099A-AC4C-A764-5CFC611AF3F7}"/>
              </a:ext>
            </a:extLst>
          </p:cNvPr>
          <p:cNvSpPr>
            <a:spLocks noGrp="1"/>
          </p:cNvSpPr>
          <p:nvPr>
            <p:ph type="dt" sz="half" idx="10"/>
          </p:nvPr>
        </p:nvSpPr>
        <p:spPr/>
        <p:txBody>
          <a:bodyPr/>
          <a:lstStyle/>
          <a:p>
            <a:fld id="{1C49BB65-7B3F-4D4E-A397-BBFD82890A5A}" type="datetimeFigureOut">
              <a:rPr kumimoji="1" lang="zh-CN" altLang="en-US" smtClean="0"/>
              <a:t>2020/5/12</a:t>
            </a:fld>
            <a:endParaRPr kumimoji="1" lang="zh-CN" altLang="en-US"/>
          </a:p>
        </p:txBody>
      </p:sp>
      <p:sp>
        <p:nvSpPr>
          <p:cNvPr id="5" name="页脚占位符 4">
            <a:extLst>
              <a:ext uri="{FF2B5EF4-FFF2-40B4-BE49-F238E27FC236}">
                <a16:creationId xmlns:a16="http://schemas.microsoft.com/office/drawing/2014/main" id="{C3D2BBC2-7964-964F-8BF9-F3989B2B1239}"/>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8D033C90-A51C-1141-89C2-007DE3F884D6}"/>
              </a:ext>
            </a:extLst>
          </p:cNvPr>
          <p:cNvSpPr>
            <a:spLocks noGrp="1"/>
          </p:cNvSpPr>
          <p:nvPr>
            <p:ph type="sldNum" sz="quarter" idx="12"/>
          </p:nvPr>
        </p:nvSpPr>
        <p:spPr/>
        <p:txBody>
          <a:bodyPr/>
          <a:lstStyle/>
          <a:p>
            <a:fld id="{CE991BE3-A09C-B74C-8EDD-D19B1FF70090}" type="slidenum">
              <a:rPr kumimoji="1" lang="zh-CN" altLang="en-US" smtClean="0"/>
              <a:t>‹#›</a:t>
            </a:fld>
            <a:endParaRPr kumimoji="1" lang="zh-CN" altLang="en-US"/>
          </a:p>
        </p:txBody>
      </p:sp>
    </p:spTree>
    <p:extLst>
      <p:ext uri="{BB962C8B-B14F-4D97-AF65-F5344CB8AC3E}">
        <p14:creationId xmlns:p14="http://schemas.microsoft.com/office/powerpoint/2010/main" val="24017648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80C5051-4D33-D245-9A58-1FAAF9B67BC0}"/>
              </a:ext>
            </a:extLst>
          </p:cNvPr>
          <p:cNvSpPr>
            <a:spLocks noGrp="1"/>
          </p:cNvSpPr>
          <p:nvPr>
            <p:ph type="title"/>
          </p:nvPr>
        </p:nvSpPr>
        <p:spPr/>
        <p:txBody>
          <a:bodyPr/>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929D678C-829A-3B42-8594-9185B5614ECF}"/>
              </a:ext>
            </a:extLst>
          </p:cNvPr>
          <p:cNvSpPr>
            <a:spLocks noGrp="1"/>
          </p:cNvSpPr>
          <p:nvPr>
            <p:ph type="body" orient="vert" idx="1"/>
          </p:nvPr>
        </p:nvSpPr>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DF6D5765-7915-6E4B-BCBD-3755176BD775}"/>
              </a:ext>
            </a:extLst>
          </p:cNvPr>
          <p:cNvSpPr>
            <a:spLocks noGrp="1"/>
          </p:cNvSpPr>
          <p:nvPr>
            <p:ph type="dt" sz="half" idx="10"/>
          </p:nvPr>
        </p:nvSpPr>
        <p:spPr/>
        <p:txBody>
          <a:bodyPr/>
          <a:lstStyle/>
          <a:p>
            <a:fld id="{1C49BB65-7B3F-4D4E-A397-BBFD82890A5A}" type="datetimeFigureOut">
              <a:rPr kumimoji="1" lang="zh-CN" altLang="en-US" smtClean="0"/>
              <a:t>2020/5/12</a:t>
            </a:fld>
            <a:endParaRPr kumimoji="1" lang="zh-CN" altLang="en-US"/>
          </a:p>
        </p:txBody>
      </p:sp>
      <p:sp>
        <p:nvSpPr>
          <p:cNvPr id="5" name="页脚占位符 4">
            <a:extLst>
              <a:ext uri="{FF2B5EF4-FFF2-40B4-BE49-F238E27FC236}">
                <a16:creationId xmlns:a16="http://schemas.microsoft.com/office/drawing/2014/main" id="{78114BEC-EBA0-5248-8408-11F81ED00213}"/>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ACA15DA3-296D-4D48-A221-CDEE3E5F7DD7}"/>
              </a:ext>
            </a:extLst>
          </p:cNvPr>
          <p:cNvSpPr>
            <a:spLocks noGrp="1"/>
          </p:cNvSpPr>
          <p:nvPr>
            <p:ph type="sldNum" sz="quarter" idx="12"/>
          </p:nvPr>
        </p:nvSpPr>
        <p:spPr/>
        <p:txBody>
          <a:bodyPr/>
          <a:lstStyle/>
          <a:p>
            <a:fld id="{CE991BE3-A09C-B74C-8EDD-D19B1FF70090}" type="slidenum">
              <a:rPr kumimoji="1" lang="zh-CN" altLang="en-US" smtClean="0"/>
              <a:t>‹#›</a:t>
            </a:fld>
            <a:endParaRPr kumimoji="1" lang="zh-CN" altLang="en-US"/>
          </a:p>
        </p:txBody>
      </p:sp>
    </p:spTree>
    <p:extLst>
      <p:ext uri="{BB962C8B-B14F-4D97-AF65-F5344CB8AC3E}">
        <p14:creationId xmlns:p14="http://schemas.microsoft.com/office/powerpoint/2010/main" val="3988156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B5EE393-BBF1-C744-BE5C-C9514841B980}"/>
              </a:ext>
            </a:extLst>
          </p:cNvPr>
          <p:cNvSpPr>
            <a:spLocks noGrp="1"/>
          </p:cNvSpPr>
          <p:nvPr>
            <p:ph type="title" orient="vert"/>
          </p:nvPr>
        </p:nvSpPr>
        <p:spPr>
          <a:xfrm>
            <a:off x="8724900" y="365125"/>
            <a:ext cx="2628900" cy="5811838"/>
          </a:xfrm>
        </p:spPr>
        <p:txBody>
          <a:bodyPr vert="eaVert"/>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9C48D564-48A2-B049-AFA1-310ED30FEDCD}"/>
              </a:ext>
            </a:extLst>
          </p:cNvPr>
          <p:cNvSpPr>
            <a:spLocks noGrp="1"/>
          </p:cNvSpPr>
          <p:nvPr>
            <p:ph type="body" orient="vert" idx="1"/>
          </p:nvPr>
        </p:nvSpPr>
        <p:spPr>
          <a:xfrm>
            <a:off x="838200" y="365125"/>
            <a:ext cx="7734300" cy="5811838"/>
          </a:xfrm>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1F2BC9C1-97AF-E341-B299-23BA7B941080}"/>
              </a:ext>
            </a:extLst>
          </p:cNvPr>
          <p:cNvSpPr>
            <a:spLocks noGrp="1"/>
          </p:cNvSpPr>
          <p:nvPr>
            <p:ph type="dt" sz="half" idx="10"/>
          </p:nvPr>
        </p:nvSpPr>
        <p:spPr/>
        <p:txBody>
          <a:bodyPr/>
          <a:lstStyle/>
          <a:p>
            <a:fld id="{1C49BB65-7B3F-4D4E-A397-BBFD82890A5A}" type="datetimeFigureOut">
              <a:rPr kumimoji="1" lang="zh-CN" altLang="en-US" smtClean="0"/>
              <a:t>2020/5/12</a:t>
            </a:fld>
            <a:endParaRPr kumimoji="1" lang="zh-CN" altLang="en-US"/>
          </a:p>
        </p:txBody>
      </p:sp>
      <p:sp>
        <p:nvSpPr>
          <p:cNvPr id="5" name="页脚占位符 4">
            <a:extLst>
              <a:ext uri="{FF2B5EF4-FFF2-40B4-BE49-F238E27FC236}">
                <a16:creationId xmlns:a16="http://schemas.microsoft.com/office/drawing/2014/main" id="{4A64BF9F-C28A-934B-A0CB-D63D7BBC6785}"/>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57541ADA-BA2D-5A49-8DBD-7FDBCBA02C69}"/>
              </a:ext>
            </a:extLst>
          </p:cNvPr>
          <p:cNvSpPr>
            <a:spLocks noGrp="1"/>
          </p:cNvSpPr>
          <p:nvPr>
            <p:ph type="sldNum" sz="quarter" idx="12"/>
          </p:nvPr>
        </p:nvSpPr>
        <p:spPr/>
        <p:txBody>
          <a:bodyPr/>
          <a:lstStyle/>
          <a:p>
            <a:fld id="{CE991BE3-A09C-B74C-8EDD-D19B1FF70090}" type="slidenum">
              <a:rPr kumimoji="1" lang="zh-CN" altLang="en-US" smtClean="0"/>
              <a:t>‹#›</a:t>
            </a:fld>
            <a:endParaRPr kumimoji="1" lang="zh-CN" altLang="en-US"/>
          </a:p>
        </p:txBody>
      </p:sp>
    </p:spTree>
    <p:extLst>
      <p:ext uri="{BB962C8B-B14F-4D97-AF65-F5344CB8AC3E}">
        <p14:creationId xmlns:p14="http://schemas.microsoft.com/office/powerpoint/2010/main" val="25706664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48F6C4-8876-B04C-A968-60A25A865B45}"/>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411933AA-7949-DA45-8483-815D70FB3464}"/>
              </a:ext>
            </a:extLst>
          </p:cNvPr>
          <p:cNvSpPr>
            <a:spLocks noGrp="1"/>
          </p:cNvSpPr>
          <p:nvPr>
            <p:ph idx="1"/>
          </p:nvPr>
        </p:nvSpPr>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7206F07E-E9C8-DF4F-811B-D33F817350ED}"/>
              </a:ext>
            </a:extLst>
          </p:cNvPr>
          <p:cNvSpPr>
            <a:spLocks noGrp="1"/>
          </p:cNvSpPr>
          <p:nvPr>
            <p:ph type="dt" sz="half" idx="10"/>
          </p:nvPr>
        </p:nvSpPr>
        <p:spPr/>
        <p:txBody>
          <a:bodyPr/>
          <a:lstStyle/>
          <a:p>
            <a:fld id="{1C49BB65-7B3F-4D4E-A397-BBFD82890A5A}" type="datetimeFigureOut">
              <a:rPr kumimoji="1" lang="zh-CN" altLang="en-US" smtClean="0"/>
              <a:t>2020/5/12</a:t>
            </a:fld>
            <a:endParaRPr kumimoji="1" lang="zh-CN" altLang="en-US"/>
          </a:p>
        </p:txBody>
      </p:sp>
      <p:sp>
        <p:nvSpPr>
          <p:cNvPr id="5" name="页脚占位符 4">
            <a:extLst>
              <a:ext uri="{FF2B5EF4-FFF2-40B4-BE49-F238E27FC236}">
                <a16:creationId xmlns:a16="http://schemas.microsoft.com/office/drawing/2014/main" id="{FF07EAEA-C9E3-194D-9670-61A4982845CE}"/>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BF0BA323-77EB-E344-B990-98358B8F0AD9}"/>
              </a:ext>
            </a:extLst>
          </p:cNvPr>
          <p:cNvSpPr>
            <a:spLocks noGrp="1"/>
          </p:cNvSpPr>
          <p:nvPr>
            <p:ph type="sldNum" sz="quarter" idx="12"/>
          </p:nvPr>
        </p:nvSpPr>
        <p:spPr/>
        <p:txBody>
          <a:bodyPr/>
          <a:lstStyle/>
          <a:p>
            <a:fld id="{CE991BE3-A09C-B74C-8EDD-D19B1FF70090}" type="slidenum">
              <a:rPr kumimoji="1" lang="zh-CN" altLang="en-US" smtClean="0"/>
              <a:t>‹#›</a:t>
            </a:fld>
            <a:endParaRPr kumimoji="1" lang="zh-CN" altLang="en-US"/>
          </a:p>
        </p:txBody>
      </p:sp>
    </p:spTree>
    <p:extLst>
      <p:ext uri="{BB962C8B-B14F-4D97-AF65-F5344CB8AC3E}">
        <p14:creationId xmlns:p14="http://schemas.microsoft.com/office/powerpoint/2010/main" val="30287239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0EB8CC-9B16-5B47-8646-688D9AD7A4A3}"/>
              </a:ext>
            </a:extLst>
          </p:cNvPr>
          <p:cNvSpPr>
            <a:spLocks noGrp="1"/>
          </p:cNvSpPr>
          <p:nvPr>
            <p:ph type="title"/>
          </p:nvPr>
        </p:nvSpPr>
        <p:spPr>
          <a:xfrm>
            <a:off x="831850" y="1709738"/>
            <a:ext cx="10515600" cy="2852737"/>
          </a:xfrm>
        </p:spPr>
        <p:txBody>
          <a:bodyPr anchor="b"/>
          <a:lstStyle>
            <a:lvl1pPr>
              <a:defRPr sz="6000"/>
            </a:lvl1pPr>
          </a:lstStyle>
          <a:p>
            <a:r>
              <a:rPr kumimoji="1" lang="zh-CN" altLang="en-US"/>
              <a:t>单击此处编辑母版标题样式</a:t>
            </a:r>
          </a:p>
        </p:txBody>
      </p:sp>
      <p:sp>
        <p:nvSpPr>
          <p:cNvPr id="3" name="文本占位符 2">
            <a:extLst>
              <a:ext uri="{FF2B5EF4-FFF2-40B4-BE49-F238E27FC236}">
                <a16:creationId xmlns:a16="http://schemas.microsoft.com/office/drawing/2014/main" id="{6E0AF32D-FE45-B840-A45B-9F6BC17FF60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a:t>单击此处编辑母版文本样式</a:t>
            </a:r>
          </a:p>
        </p:txBody>
      </p:sp>
      <p:sp>
        <p:nvSpPr>
          <p:cNvPr id="4" name="日期占位符 3">
            <a:extLst>
              <a:ext uri="{FF2B5EF4-FFF2-40B4-BE49-F238E27FC236}">
                <a16:creationId xmlns:a16="http://schemas.microsoft.com/office/drawing/2014/main" id="{3A4D500E-0FFC-624C-979F-64B74E8946EA}"/>
              </a:ext>
            </a:extLst>
          </p:cNvPr>
          <p:cNvSpPr>
            <a:spLocks noGrp="1"/>
          </p:cNvSpPr>
          <p:nvPr>
            <p:ph type="dt" sz="half" idx="10"/>
          </p:nvPr>
        </p:nvSpPr>
        <p:spPr/>
        <p:txBody>
          <a:bodyPr/>
          <a:lstStyle/>
          <a:p>
            <a:fld id="{1C49BB65-7B3F-4D4E-A397-BBFD82890A5A}" type="datetimeFigureOut">
              <a:rPr kumimoji="1" lang="zh-CN" altLang="en-US" smtClean="0"/>
              <a:t>2020/5/12</a:t>
            </a:fld>
            <a:endParaRPr kumimoji="1" lang="zh-CN" altLang="en-US"/>
          </a:p>
        </p:txBody>
      </p:sp>
      <p:sp>
        <p:nvSpPr>
          <p:cNvPr id="5" name="页脚占位符 4">
            <a:extLst>
              <a:ext uri="{FF2B5EF4-FFF2-40B4-BE49-F238E27FC236}">
                <a16:creationId xmlns:a16="http://schemas.microsoft.com/office/drawing/2014/main" id="{9CCD6219-859B-2C4F-AAE5-F528699FBED5}"/>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DDDAB5A8-E384-D742-8E54-9D03D564D2AC}"/>
              </a:ext>
            </a:extLst>
          </p:cNvPr>
          <p:cNvSpPr>
            <a:spLocks noGrp="1"/>
          </p:cNvSpPr>
          <p:nvPr>
            <p:ph type="sldNum" sz="quarter" idx="12"/>
          </p:nvPr>
        </p:nvSpPr>
        <p:spPr/>
        <p:txBody>
          <a:bodyPr/>
          <a:lstStyle/>
          <a:p>
            <a:fld id="{CE991BE3-A09C-B74C-8EDD-D19B1FF70090}" type="slidenum">
              <a:rPr kumimoji="1" lang="zh-CN" altLang="en-US" smtClean="0"/>
              <a:t>‹#›</a:t>
            </a:fld>
            <a:endParaRPr kumimoji="1" lang="zh-CN" altLang="en-US"/>
          </a:p>
        </p:txBody>
      </p:sp>
    </p:spTree>
    <p:extLst>
      <p:ext uri="{BB962C8B-B14F-4D97-AF65-F5344CB8AC3E}">
        <p14:creationId xmlns:p14="http://schemas.microsoft.com/office/powerpoint/2010/main" val="10117008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DDAB73-EAEC-034A-9850-98D1F0729A76}"/>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1F2BC799-2889-7C42-B591-61B1C8CFA32D}"/>
              </a:ext>
            </a:extLst>
          </p:cNvPr>
          <p:cNvSpPr>
            <a:spLocks noGrp="1"/>
          </p:cNvSpPr>
          <p:nvPr>
            <p:ph sz="half" idx="1"/>
          </p:nvPr>
        </p:nvSpPr>
        <p:spPr>
          <a:xfrm>
            <a:off x="838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内容占位符 3">
            <a:extLst>
              <a:ext uri="{FF2B5EF4-FFF2-40B4-BE49-F238E27FC236}">
                <a16:creationId xmlns:a16="http://schemas.microsoft.com/office/drawing/2014/main" id="{84BE2DE6-F13A-9F4D-938E-BF6C35645CCB}"/>
              </a:ext>
            </a:extLst>
          </p:cNvPr>
          <p:cNvSpPr>
            <a:spLocks noGrp="1"/>
          </p:cNvSpPr>
          <p:nvPr>
            <p:ph sz="half" idx="2"/>
          </p:nvPr>
        </p:nvSpPr>
        <p:spPr>
          <a:xfrm>
            <a:off x="6172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日期占位符 4">
            <a:extLst>
              <a:ext uri="{FF2B5EF4-FFF2-40B4-BE49-F238E27FC236}">
                <a16:creationId xmlns:a16="http://schemas.microsoft.com/office/drawing/2014/main" id="{7F98024A-9026-374A-9835-0921E9EA0B45}"/>
              </a:ext>
            </a:extLst>
          </p:cNvPr>
          <p:cNvSpPr>
            <a:spLocks noGrp="1"/>
          </p:cNvSpPr>
          <p:nvPr>
            <p:ph type="dt" sz="half" idx="10"/>
          </p:nvPr>
        </p:nvSpPr>
        <p:spPr/>
        <p:txBody>
          <a:bodyPr/>
          <a:lstStyle/>
          <a:p>
            <a:fld id="{1C49BB65-7B3F-4D4E-A397-BBFD82890A5A}" type="datetimeFigureOut">
              <a:rPr kumimoji="1" lang="zh-CN" altLang="en-US" smtClean="0"/>
              <a:t>2020/5/12</a:t>
            </a:fld>
            <a:endParaRPr kumimoji="1" lang="zh-CN" altLang="en-US"/>
          </a:p>
        </p:txBody>
      </p:sp>
      <p:sp>
        <p:nvSpPr>
          <p:cNvPr id="6" name="页脚占位符 5">
            <a:extLst>
              <a:ext uri="{FF2B5EF4-FFF2-40B4-BE49-F238E27FC236}">
                <a16:creationId xmlns:a16="http://schemas.microsoft.com/office/drawing/2014/main" id="{3612FA65-A95A-8D42-8FF6-73019793C953}"/>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8AF21F13-F798-9F4F-97E0-3FAF1DE42B22}"/>
              </a:ext>
            </a:extLst>
          </p:cNvPr>
          <p:cNvSpPr>
            <a:spLocks noGrp="1"/>
          </p:cNvSpPr>
          <p:nvPr>
            <p:ph type="sldNum" sz="quarter" idx="12"/>
          </p:nvPr>
        </p:nvSpPr>
        <p:spPr/>
        <p:txBody>
          <a:bodyPr/>
          <a:lstStyle/>
          <a:p>
            <a:fld id="{CE991BE3-A09C-B74C-8EDD-D19B1FF70090}" type="slidenum">
              <a:rPr kumimoji="1" lang="zh-CN" altLang="en-US" smtClean="0"/>
              <a:t>‹#›</a:t>
            </a:fld>
            <a:endParaRPr kumimoji="1" lang="zh-CN" altLang="en-US"/>
          </a:p>
        </p:txBody>
      </p:sp>
    </p:spTree>
    <p:extLst>
      <p:ext uri="{BB962C8B-B14F-4D97-AF65-F5344CB8AC3E}">
        <p14:creationId xmlns:p14="http://schemas.microsoft.com/office/powerpoint/2010/main" val="7875563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164F6E-2DA7-6845-8B7A-1BB71524C972}"/>
              </a:ext>
            </a:extLst>
          </p:cNvPr>
          <p:cNvSpPr>
            <a:spLocks noGrp="1"/>
          </p:cNvSpPr>
          <p:nvPr>
            <p:ph type="title"/>
          </p:nvPr>
        </p:nvSpPr>
        <p:spPr>
          <a:xfrm>
            <a:off x="839788" y="365125"/>
            <a:ext cx="10515600" cy="1325563"/>
          </a:xfrm>
        </p:spPr>
        <p:txBody>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665DD0D5-B856-1841-9B26-823A07572C4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4" name="内容占位符 3">
            <a:extLst>
              <a:ext uri="{FF2B5EF4-FFF2-40B4-BE49-F238E27FC236}">
                <a16:creationId xmlns:a16="http://schemas.microsoft.com/office/drawing/2014/main" id="{BA7975FD-F7B8-AA46-AB0A-7A4DD13C2607}"/>
              </a:ext>
            </a:extLst>
          </p:cNvPr>
          <p:cNvSpPr>
            <a:spLocks noGrp="1"/>
          </p:cNvSpPr>
          <p:nvPr>
            <p:ph sz="half" idx="2"/>
          </p:nvPr>
        </p:nvSpPr>
        <p:spPr>
          <a:xfrm>
            <a:off x="839788" y="2505075"/>
            <a:ext cx="5157787"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文本占位符 4">
            <a:extLst>
              <a:ext uri="{FF2B5EF4-FFF2-40B4-BE49-F238E27FC236}">
                <a16:creationId xmlns:a16="http://schemas.microsoft.com/office/drawing/2014/main" id="{8647B958-00CA-A341-B59E-756A79F935C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6" name="内容占位符 5">
            <a:extLst>
              <a:ext uri="{FF2B5EF4-FFF2-40B4-BE49-F238E27FC236}">
                <a16:creationId xmlns:a16="http://schemas.microsoft.com/office/drawing/2014/main" id="{B4EABC66-C7BD-DF46-ABD6-7CE34DF19F32}"/>
              </a:ext>
            </a:extLst>
          </p:cNvPr>
          <p:cNvSpPr>
            <a:spLocks noGrp="1"/>
          </p:cNvSpPr>
          <p:nvPr>
            <p:ph sz="quarter" idx="4"/>
          </p:nvPr>
        </p:nvSpPr>
        <p:spPr>
          <a:xfrm>
            <a:off x="6172200" y="2505075"/>
            <a:ext cx="5183188"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7" name="日期占位符 6">
            <a:extLst>
              <a:ext uri="{FF2B5EF4-FFF2-40B4-BE49-F238E27FC236}">
                <a16:creationId xmlns:a16="http://schemas.microsoft.com/office/drawing/2014/main" id="{22CC4104-9AD5-584F-86AE-4156E0AF6286}"/>
              </a:ext>
            </a:extLst>
          </p:cNvPr>
          <p:cNvSpPr>
            <a:spLocks noGrp="1"/>
          </p:cNvSpPr>
          <p:nvPr>
            <p:ph type="dt" sz="half" idx="10"/>
          </p:nvPr>
        </p:nvSpPr>
        <p:spPr/>
        <p:txBody>
          <a:bodyPr/>
          <a:lstStyle/>
          <a:p>
            <a:fld id="{1C49BB65-7B3F-4D4E-A397-BBFD82890A5A}" type="datetimeFigureOut">
              <a:rPr kumimoji="1" lang="zh-CN" altLang="en-US" smtClean="0"/>
              <a:t>2020/5/12</a:t>
            </a:fld>
            <a:endParaRPr kumimoji="1" lang="zh-CN" altLang="en-US"/>
          </a:p>
        </p:txBody>
      </p:sp>
      <p:sp>
        <p:nvSpPr>
          <p:cNvPr id="8" name="页脚占位符 7">
            <a:extLst>
              <a:ext uri="{FF2B5EF4-FFF2-40B4-BE49-F238E27FC236}">
                <a16:creationId xmlns:a16="http://schemas.microsoft.com/office/drawing/2014/main" id="{D574BB21-8115-8342-B618-1B1CB257A5EF}"/>
              </a:ext>
            </a:extLst>
          </p:cNvPr>
          <p:cNvSpPr>
            <a:spLocks noGrp="1"/>
          </p:cNvSpPr>
          <p:nvPr>
            <p:ph type="ftr" sz="quarter" idx="11"/>
          </p:nvPr>
        </p:nvSpPr>
        <p:spPr/>
        <p:txBody>
          <a:bodyPr/>
          <a:lstStyle/>
          <a:p>
            <a:endParaRPr kumimoji="1" lang="zh-CN" altLang="en-US"/>
          </a:p>
        </p:txBody>
      </p:sp>
      <p:sp>
        <p:nvSpPr>
          <p:cNvPr id="9" name="灯片编号占位符 8">
            <a:extLst>
              <a:ext uri="{FF2B5EF4-FFF2-40B4-BE49-F238E27FC236}">
                <a16:creationId xmlns:a16="http://schemas.microsoft.com/office/drawing/2014/main" id="{3908F2E7-D748-7947-895B-85B583E38F81}"/>
              </a:ext>
            </a:extLst>
          </p:cNvPr>
          <p:cNvSpPr>
            <a:spLocks noGrp="1"/>
          </p:cNvSpPr>
          <p:nvPr>
            <p:ph type="sldNum" sz="quarter" idx="12"/>
          </p:nvPr>
        </p:nvSpPr>
        <p:spPr/>
        <p:txBody>
          <a:bodyPr/>
          <a:lstStyle/>
          <a:p>
            <a:fld id="{CE991BE3-A09C-B74C-8EDD-D19B1FF70090}" type="slidenum">
              <a:rPr kumimoji="1" lang="zh-CN" altLang="en-US" smtClean="0"/>
              <a:t>‹#›</a:t>
            </a:fld>
            <a:endParaRPr kumimoji="1" lang="zh-CN" altLang="en-US"/>
          </a:p>
        </p:txBody>
      </p:sp>
    </p:spTree>
    <p:extLst>
      <p:ext uri="{BB962C8B-B14F-4D97-AF65-F5344CB8AC3E}">
        <p14:creationId xmlns:p14="http://schemas.microsoft.com/office/powerpoint/2010/main" val="39721140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AA26DC-7E91-6149-8A18-CB0C58A1A3F1}"/>
              </a:ext>
            </a:extLst>
          </p:cNvPr>
          <p:cNvSpPr>
            <a:spLocks noGrp="1"/>
          </p:cNvSpPr>
          <p:nvPr>
            <p:ph type="title"/>
          </p:nvPr>
        </p:nvSpPr>
        <p:spPr/>
        <p:txBody>
          <a:bodyPr/>
          <a:lstStyle/>
          <a:p>
            <a:r>
              <a:rPr kumimoji="1" lang="zh-CN" altLang="en-US"/>
              <a:t>单击此处编辑母版标题样式</a:t>
            </a:r>
          </a:p>
        </p:txBody>
      </p:sp>
      <p:sp>
        <p:nvSpPr>
          <p:cNvPr id="3" name="日期占位符 2">
            <a:extLst>
              <a:ext uri="{FF2B5EF4-FFF2-40B4-BE49-F238E27FC236}">
                <a16:creationId xmlns:a16="http://schemas.microsoft.com/office/drawing/2014/main" id="{5C57088E-D40C-F045-A780-7DFF2B6613EC}"/>
              </a:ext>
            </a:extLst>
          </p:cNvPr>
          <p:cNvSpPr>
            <a:spLocks noGrp="1"/>
          </p:cNvSpPr>
          <p:nvPr>
            <p:ph type="dt" sz="half" idx="10"/>
          </p:nvPr>
        </p:nvSpPr>
        <p:spPr/>
        <p:txBody>
          <a:bodyPr/>
          <a:lstStyle/>
          <a:p>
            <a:fld id="{1C49BB65-7B3F-4D4E-A397-BBFD82890A5A}" type="datetimeFigureOut">
              <a:rPr kumimoji="1" lang="zh-CN" altLang="en-US" smtClean="0"/>
              <a:t>2020/5/12</a:t>
            </a:fld>
            <a:endParaRPr kumimoji="1" lang="zh-CN" altLang="en-US"/>
          </a:p>
        </p:txBody>
      </p:sp>
      <p:sp>
        <p:nvSpPr>
          <p:cNvPr id="4" name="页脚占位符 3">
            <a:extLst>
              <a:ext uri="{FF2B5EF4-FFF2-40B4-BE49-F238E27FC236}">
                <a16:creationId xmlns:a16="http://schemas.microsoft.com/office/drawing/2014/main" id="{BACD306C-29A0-0045-9C38-BA6B0C5A5074}"/>
              </a:ext>
            </a:extLst>
          </p:cNvPr>
          <p:cNvSpPr>
            <a:spLocks noGrp="1"/>
          </p:cNvSpPr>
          <p:nvPr>
            <p:ph type="ftr" sz="quarter" idx="11"/>
          </p:nvPr>
        </p:nvSpPr>
        <p:spPr/>
        <p:txBody>
          <a:bodyPr/>
          <a:lstStyle/>
          <a:p>
            <a:endParaRPr kumimoji="1" lang="zh-CN" altLang="en-US"/>
          </a:p>
        </p:txBody>
      </p:sp>
      <p:sp>
        <p:nvSpPr>
          <p:cNvPr id="5" name="灯片编号占位符 4">
            <a:extLst>
              <a:ext uri="{FF2B5EF4-FFF2-40B4-BE49-F238E27FC236}">
                <a16:creationId xmlns:a16="http://schemas.microsoft.com/office/drawing/2014/main" id="{E32ED1B5-616B-8046-BC0D-CDEC1F906D64}"/>
              </a:ext>
            </a:extLst>
          </p:cNvPr>
          <p:cNvSpPr>
            <a:spLocks noGrp="1"/>
          </p:cNvSpPr>
          <p:nvPr>
            <p:ph type="sldNum" sz="quarter" idx="12"/>
          </p:nvPr>
        </p:nvSpPr>
        <p:spPr/>
        <p:txBody>
          <a:bodyPr/>
          <a:lstStyle/>
          <a:p>
            <a:fld id="{CE991BE3-A09C-B74C-8EDD-D19B1FF70090}" type="slidenum">
              <a:rPr kumimoji="1" lang="zh-CN" altLang="en-US" smtClean="0"/>
              <a:t>‹#›</a:t>
            </a:fld>
            <a:endParaRPr kumimoji="1" lang="zh-CN" altLang="en-US"/>
          </a:p>
        </p:txBody>
      </p:sp>
    </p:spTree>
    <p:extLst>
      <p:ext uri="{BB962C8B-B14F-4D97-AF65-F5344CB8AC3E}">
        <p14:creationId xmlns:p14="http://schemas.microsoft.com/office/powerpoint/2010/main" val="42911022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bg>
      <p:bgPr>
        <a:gradFill>
          <a:gsLst>
            <a:gs pos="0">
              <a:schemeClr val="accent3">
                <a:lumMod val="40000"/>
                <a:lumOff val="60000"/>
              </a:schemeClr>
            </a:gs>
            <a:gs pos="46000">
              <a:schemeClr val="accent3">
                <a:lumMod val="95000"/>
                <a:lumOff val="5000"/>
              </a:schemeClr>
            </a:gs>
            <a:gs pos="100000">
              <a:schemeClr val="accent3">
                <a:lumMod val="60000"/>
              </a:schemeClr>
            </a:gs>
          </a:gsLst>
          <a:path path="circle">
            <a:fillToRect l="50000" t="130000" r="50000" b="-30000"/>
          </a:path>
        </a:gra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174278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CEC01B-2BE2-1042-B066-B7D57FA4B559}"/>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内容占位符 2">
            <a:extLst>
              <a:ext uri="{FF2B5EF4-FFF2-40B4-BE49-F238E27FC236}">
                <a16:creationId xmlns:a16="http://schemas.microsoft.com/office/drawing/2014/main" id="{4C8FA9F5-DE12-6E41-9F1B-007593FDFC9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文本占位符 3">
            <a:extLst>
              <a:ext uri="{FF2B5EF4-FFF2-40B4-BE49-F238E27FC236}">
                <a16:creationId xmlns:a16="http://schemas.microsoft.com/office/drawing/2014/main" id="{9B46BBB9-02CE-6E44-B3AF-C7A83FDC004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a:extLst>
              <a:ext uri="{FF2B5EF4-FFF2-40B4-BE49-F238E27FC236}">
                <a16:creationId xmlns:a16="http://schemas.microsoft.com/office/drawing/2014/main" id="{947B0F8E-DE15-BE49-AF57-244E4414D10A}"/>
              </a:ext>
            </a:extLst>
          </p:cNvPr>
          <p:cNvSpPr>
            <a:spLocks noGrp="1"/>
          </p:cNvSpPr>
          <p:nvPr>
            <p:ph type="dt" sz="half" idx="10"/>
          </p:nvPr>
        </p:nvSpPr>
        <p:spPr/>
        <p:txBody>
          <a:bodyPr/>
          <a:lstStyle/>
          <a:p>
            <a:fld id="{1C49BB65-7B3F-4D4E-A397-BBFD82890A5A}" type="datetimeFigureOut">
              <a:rPr kumimoji="1" lang="zh-CN" altLang="en-US" smtClean="0"/>
              <a:t>2020/5/12</a:t>
            </a:fld>
            <a:endParaRPr kumimoji="1" lang="zh-CN" altLang="en-US"/>
          </a:p>
        </p:txBody>
      </p:sp>
      <p:sp>
        <p:nvSpPr>
          <p:cNvPr id="6" name="页脚占位符 5">
            <a:extLst>
              <a:ext uri="{FF2B5EF4-FFF2-40B4-BE49-F238E27FC236}">
                <a16:creationId xmlns:a16="http://schemas.microsoft.com/office/drawing/2014/main" id="{5D620EDC-8FB3-F84C-830F-00394D1F8EDB}"/>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2EAC8968-C125-9247-B429-F6A3A40FC480}"/>
              </a:ext>
            </a:extLst>
          </p:cNvPr>
          <p:cNvSpPr>
            <a:spLocks noGrp="1"/>
          </p:cNvSpPr>
          <p:nvPr>
            <p:ph type="sldNum" sz="quarter" idx="12"/>
          </p:nvPr>
        </p:nvSpPr>
        <p:spPr/>
        <p:txBody>
          <a:bodyPr/>
          <a:lstStyle/>
          <a:p>
            <a:fld id="{CE991BE3-A09C-B74C-8EDD-D19B1FF70090}" type="slidenum">
              <a:rPr kumimoji="1" lang="zh-CN" altLang="en-US" smtClean="0"/>
              <a:t>‹#›</a:t>
            </a:fld>
            <a:endParaRPr kumimoji="1" lang="zh-CN" altLang="en-US"/>
          </a:p>
        </p:txBody>
      </p:sp>
    </p:spTree>
    <p:extLst>
      <p:ext uri="{BB962C8B-B14F-4D97-AF65-F5344CB8AC3E}">
        <p14:creationId xmlns:p14="http://schemas.microsoft.com/office/powerpoint/2010/main" val="19788084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61D079-429A-6A45-8CDD-CCECB97E461E}"/>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图片占位符 2">
            <a:extLst>
              <a:ext uri="{FF2B5EF4-FFF2-40B4-BE49-F238E27FC236}">
                <a16:creationId xmlns:a16="http://schemas.microsoft.com/office/drawing/2014/main" id="{85B0CA4F-9514-0F4E-9682-E4ACCC9BA62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a:extLst>
              <a:ext uri="{FF2B5EF4-FFF2-40B4-BE49-F238E27FC236}">
                <a16:creationId xmlns:a16="http://schemas.microsoft.com/office/drawing/2014/main" id="{2E842C43-F2AA-2444-BF8A-3E1AB31E0DC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a:extLst>
              <a:ext uri="{FF2B5EF4-FFF2-40B4-BE49-F238E27FC236}">
                <a16:creationId xmlns:a16="http://schemas.microsoft.com/office/drawing/2014/main" id="{629649E7-08E4-4242-8CAE-AC76E4D5DB8D}"/>
              </a:ext>
            </a:extLst>
          </p:cNvPr>
          <p:cNvSpPr>
            <a:spLocks noGrp="1"/>
          </p:cNvSpPr>
          <p:nvPr>
            <p:ph type="dt" sz="half" idx="10"/>
          </p:nvPr>
        </p:nvSpPr>
        <p:spPr/>
        <p:txBody>
          <a:bodyPr/>
          <a:lstStyle/>
          <a:p>
            <a:fld id="{1C49BB65-7B3F-4D4E-A397-BBFD82890A5A}" type="datetimeFigureOut">
              <a:rPr kumimoji="1" lang="zh-CN" altLang="en-US" smtClean="0"/>
              <a:t>2020/5/12</a:t>
            </a:fld>
            <a:endParaRPr kumimoji="1" lang="zh-CN" altLang="en-US"/>
          </a:p>
        </p:txBody>
      </p:sp>
      <p:sp>
        <p:nvSpPr>
          <p:cNvPr id="6" name="页脚占位符 5">
            <a:extLst>
              <a:ext uri="{FF2B5EF4-FFF2-40B4-BE49-F238E27FC236}">
                <a16:creationId xmlns:a16="http://schemas.microsoft.com/office/drawing/2014/main" id="{7CDB62DF-5A2F-DA49-9173-97EB45153210}"/>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30FB3A4E-450D-9B48-BB40-F6EA89E7B625}"/>
              </a:ext>
            </a:extLst>
          </p:cNvPr>
          <p:cNvSpPr>
            <a:spLocks noGrp="1"/>
          </p:cNvSpPr>
          <p:nvPr>
            <p:ph type="sldNum" sz="quarter" idx="12"/>
          </p:nvPr>
        </p:nvSpPr>
        <p:spPr/>
        <p:txBody>
          <a:bodyPr/>
          <a:lstStyle/>
          <a:p>
            <a:fld id="{CE991BE3-A09C-B74C-8EDD-D19B1FF70090}" type="slidenum">
              <a:rPr kumimoji="1" lang="zh-CN" altLang="en-US" smtClean="0"/>
              <a:t>‹#›</a:t>
            </a:fld>
            <a:endParaRPr kumimoji="1" lang="zh-CN" altLang="en-US"/>
          </a:p>
        </p:txBody>
      </p:sp>
    </p:spTree>
    <p:extLst>
      <p:ext uri="{BB962C8B-B14F-4D97-AF65-F5344CB8AC3E}">
        <p14:creationId xmlns:p14="http://schemas.microsoft.com/office/powerpoint/2010/main" val="28744564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604CD426-84E5-8849-9DD7-FDE666C1434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3D420EFB-1FAF-FA4F-9215-EE73958A6E6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DB25F518-E84F-1943-82BB-BBB6605853B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C49BB65-7B3F-4D4E-A397-BBFD82890A5A}" type="datetimeFigureOut">
              <a:rPr kumimoji="1" lang="zh-CN" altLang="en-US" smtClean="0"/>
              <a:t>2020/5/12</a:t>
            </a:fld>
            <a:endParaRPr kumimoji="1" lang="zh-CN" altLang="en-US"/>
          </a:p>
        </p:txBody>
      </p:sp>
      <p:sp>
        <p:nvSpPr>
          <p:cNvPr id="5" name="页脚占位符 4">
            <a:extLst>
              <a:ext uri="{FF2B5EF4-FFF2-40B4-BE49-F238E27FC236}">
                <a16:creationId xmlns:a16="http://schemas.microsoft.com/office/drawing/2014/main" id="{A9A0857A-C26A-6948-A4AD-80020C67600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灯片编号占位符 5">
            <a:extLst>
              <a:ext uri="{FF2B5EF4-FFF2-40B4-BE49-F238E27FC236}">
                <a16:creationId xmlns:a16="http://schemas.microsoft.com/office/drawing/2014/main" id="{2CD047B8-469F-ED4E-9078-E1AF4277BD2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E991BE3-A09C-B74C-8EDD-D19B1FF70090}" type="slidenum">
              <a:rPr kumimoji="1" lang="zh-CN" altLang="en-US" smtClean="0"/>
              <a:t>‹#›</a:t>
            </a:fld>
            <a:endParaRPr kumimoji="1" lang="zh-CN" altLang="en-US"/>
          </a:p>
        </p:txBody>
      </p:sp>
    </p:spTree>
    <p:extLst>
      <p:ext uri="{BB962C8B-B14F-4D97-AF65-F5344CB8AC3E}">
        <p14:creationId xmlns:p14="http://schemas.microsoft.com/office/powerpoint/2010/main" val="152007751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14.tiff"/></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image" Target="../media/image21.png"/></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openxmlformats.org/officeDocument/2006/relationships/image" Target="../media/image24.png"/><Relationship Id="rId4" Type="http://schemas.openxmlformats.org/officeDocument/2006/relationships/image" Target="../media/image23.png"/></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7.xml"/><Relationship Id="rId5" Type="http://schemas.openxmlformats.org/officeDocument/2006/relationships/image" Target="../media/image26.png"/><Relationship Id="rId4" Type="http://schemas.openxmlformats.org/officeDocument/2006/relationships/image" Target="../media/image25.png"/></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7.xml"/><Relationship Id="rId5" Type="http://schemas.openxmlformats.org/officeDocument/2006/relationships/image" Target="../media/image29.png"/><Relationship Id="rId4" Type="http://schemas.openxmlformats.org/officeDocument/2006/relationships/image" Target="../media/image31.png"/></Relationships>
</file>

<file path=ppt/slides/_rels/slide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7.xml"/><Relationship Id="rId5" Type="http://schemas.openxmlformats.org/officeDocument/2006/relationships/image" Target="../media/image32.png"/><Relationship Id="rId4" Type="http://schemas.openxmlformats.org/officeDocument/2006/relationships/image" Target="../media/image29.png"/></Relationships>
</file>

<file path=ppt/slides/_rels/slide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1.png"/><Relationship Id="rId7" Type="http://schemas.openxmlformats.org/officeDocument/2006/relationships/image" Target="../media/image36.png"/><Relationship Id="rId2" Type="http://schemas.openxmlformats.org/officeDocument/2006/relationships/notesSlide" Target="../notesSlides/notesSlide26.xml"/><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7.xml"/><Relationship Id="rId5" Type="http://schemas.openxmlformats.org/officeDocument/2006/relationships/image" Target="../media/image39.png"/><Relationship Id="rId4" Type="http://schemas.openxmlformats.org/officeDocument/2006/relationships/image" Target="../media/image38.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51.xml.rels><?xml version="1.0" encoding="UTF-8" standalone="yes"?>
<Relationships xmlns="http://schemas.openxmlformats.org/package/2006/relationships"><Relationship Id="rId8" Type="http://schemas.openxmlformats.org/officeDocument/2006/relationships/image" Target="../media/image47.sv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5.svg"/><Relationship Id="rId5" Type="http://schemas.openxmlformats.org/officeDocument/2006/relationships/image" Target="../media/image44.png"/><Relationship Id="rId4" Type="http://schemas.openxmlformats.org/officeDocument/2006/relationships/image" Target="../media/image43.png"/></Relationships>
</file>

<file path=ppt/slides/_rels/slide52.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7.svg"/><Relationship Id="rId5" Type="http://schemas.openxmlformats.org/officeDocument/2006/relationships/image" Target="../media/image46.png"/><Relationship Id="rId4" Type="http://schemas.openxmlformats.org/officeDocument/2006/relationships/image" Target="../media/image45.svg"/></Relationships>
</file>

<file path=ppt/slides/_rels/slide5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3.svg"/><Relationship Id="rId5" Type="http://schemas.openxmlformats.org/officeDocument/2006/relationships/image" Target="../media/image52.png"/><Relationship Id="rId4" Type="http://schemas.openxmlformats.org/officeDocument/2006/relationships/image" Target="../media/image51.png"/></Relationships>
</file>

<file path=ppt/slides/_rels/slide5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57.png"/></Relationships>
</file>

<file path=ppt/slides/_rels/slide5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59.png"/></Relationships>
</file>

<file path=ppt/slides/_rels/slide5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7.xml"/><Relationship Id="rId5" Type="http://schemas.openxmlformats.org/officeDocument/2006/relationships/image" Target="../media/image61.png"/><Relationship Id="rId4" Type="http://schemas.openxmlformats.org/officeDocument/2006/relationships/image" Target="../media/image60.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6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62.png"/></Relationships>
</file>

<file path=ppt/slides/_rels/slide6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7.xml"/><Relationship Id="rId5" Type="http://schemas.openxmlformats.org/officeDocument/2006/relationships/image" Target="../media/image64.png"/><Relationship Id="rId4" Type="http://schemas.openxmlformats.org/officeDocument/2006/relationships/image" Target="../media/image63.png"/></Relationships>
</file>

<file path=ppt/slides/_rels/slide6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hyperlink" Target="https://zhuanlan.zhihu.com/p/86004363" TargetMode="External"/><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hyperlink" Target="https://www.bilibili.com/video/av21858150/" TargetMode="External"/></Relationships>
</file>

<file path=ppt/slides/_rels/slide6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13FCDB2B-2A29-6F48-BC50-9F60F3C62818}"/>
              </a:ext>
            </a:extLst>
          </p:cNvPr>
          <p:cNvSpPr txBox="1"/>
          <p:nvPr/>
        </p:nvSpPr>
        <p:spPr>
          <a:xfrm>
            <a:off x="2033847" y="1969299"/>
            <a:ext cx="7758546" cy="1200329"/>
          </a:xfrm>
          <a:prstGeom prst="rect">
            <a:avLst/>
          </a:prstGeom>
          <a:noFill/>
        </p:spPr>
        <p:txBody>
          <a:bodyPr wrap="square" rtlCol="0">
            <a:spAutoFit/>
          </a:bodyPr>
          <a:lstStyle/>
          <a:p>
            <a:pPr algn="ctr"/>
            <a:r>
              <a:rPr kumimoji="1" lang="zh-CN" altLang="en-US" sz="7200" dirty="0">
                <a:latin typeface="Microsoft YaHei" panose="020B0503020204020204" pitchFamily="34" charset="-122"/>
                <a:ea typeface="Microsoft YaHei" panose="020B0503020204020204" pitchFamily="34" charset="-122"/>
              </a:rPr>
              <a:t>数据结构</a:t>
            </a:r>
          </a:p>
        </p:txBody>
      </p:sp>
      <p:sp>
        <p:nvSpPr>
          <p:cNvPr id="3" name="文本框 2">
            <a:extLst>
              <a:ext uri="{FF2B5EF4-FFF2-40B4-BE49-F238E27FC236}">
                <a16:creationId xmlns:a16="http://schemas.microsoft.com/office/drawing/2014/main" id="{8A127D42-A344-F84F-ACAF-337DAB666471}"/>
              </a:ext>
            </a:extLst>
          </p:cNvPr>
          <p:cNvSpPr txBox="1"/>
          <p:nvPr/>
        </p:nvSpPr>
        <p:spPr>
          <a:xfrm>
            <a:off x="8249055" y="5155661"/>
            <a:ext cx="3942945" cy="1219784"/>
          </a:xfrm>
          <a:prstGeom prst="rect">
            <a:avLst/>
          </a:prstGeom>
          <a:noFill/>
        </p:spPr>
        <p:txBody>
          <a:bodyPr wrap="square" rtlCol="0">
            <a:spAutoFit/>
          </a:bodyPr>
          <a:lstStyle/>
          <a:p>
            <a:r>
              <a:rPr kumimoji="1" lang="zh-CN" altLang="en-US" sz="2400" dirty="0">
                <a:latin typeface="Microsoft YaHei" panose="020B0503020204020204" pitchFamily="34" charset="-122"/>
                <a:ea typeface="Microsoft YaHei" panose="020B0503020204020204" pitchFamily="34" charset="-122"/>
              </a:rPr>
              <a:t>医学信息工程  叶寒锋</a:t>
            </a:r>
            <a:endParaRPr kumimoji="1" lang="en-US" altLang="zh-CN" sz="2400" dirty="0">
              <a:latin typeface="Microsoft YaHei" panose="020B0503020204020204" pitchFamily="34" charset="-122"/>
              <a:ea typeface="Microsoft YaHei" panose="020B0503020204020204" pitchFamily="34" charset="-122"/>
            </a:endParaRPr>
          </a:p>
          <a:p>
            <a:r>
              <a:rPr kumimoji="1" lang="en-US" altLang="zh-CN" sz="2400" dirty="0" err="1">
                <a:latin typeface="Microsoft YaHei" panose="020B0503020204020204" pitchFamily="34" charset="-122"/>
                <a:ea typeface="Microsoft YaHei" panose="020B0503020204020204" pitchFamily="34" charset="-122"/>
              </a:rPr>
              <a:t>E-mail:zjyesir@yeah.net</a:t>
            </a:r>
            <a:endParaRPr kumimoji="1" lang="en-US" altLang="zh-CN" sz="2400" dirty="0">
              <a:latin typeface="Microsoft YaHei" panose="020B0503020204020204" pitchFamily="34" charset="-122"/>
              <a:ea typeface="Microsoft YaHei" panose="020B0503020204020204" pitchFamily="34" charset="-122"/>
            </a:endParaRPr>
          </a:p>
          <a:p>
            <a:endParaRPr kumimoji="1" lang="zh-CN" altLang="en-US" sz="2400" dirty="0">
              <a:latin typeface="Microsoft YaHei" panose="020B0503020204020204" pitchFamily="34" charset="-122"/>
              <a:ea typeface="Microsoft YaHei" panose="020B0503020204020204" pitchFamily="34" charset="-122"/>
            </a:endParaRPr>
          </a:p>
        </p:txBody>
      </p:sp>
      <p:sp>
        <p:nvSpPr>
          <p:cNvPr id="4" name="文本框 3">
            <a:extLst>
              <a:ext uri="{FF2B5EF4-FFF2-40B4-BE49-F238E27FC236}">
                <a16:creationId xmlns:a16="http://schemas.microsoft.com/office/drawing/2014/main" id="{A4A64C46-B417-4845-ADDE-3A369FD9E238}"/>
              </a:ext>
            </a:extLst>
          </p:cNvPr>
          <p:cNvSpPr txBox="1"/>
          <p:nvPr/>
        </p:nvSpPr>
        <p:spPr>
          <a:xfrm>
            <a:off x="1700784" y="3518102"/>
            <a:ext cx="8503920" cy="707886"/>
          </a:xfrm>
          <a:prstGeom prst="rect">
            <a:avLst/>
          </a:prstGeom>
          <a:noFill/>
        </p:spPr>
        <p:txBody>
          <a:bodyPr wrap="square" rtlCol="0">
            <a:spAutoFit/>
          </a:bodyPr>
          <a:lstStyle/>
          <a:p>
            <a:pPr algn="ctr"/>
            <a:r>
              <a:rPr kumimoji="1" lang="zh-CN" altLang="en-US" sz="4000" dirty="0">
                <a:latin typeface="Microsoft YaHei" panose="020B0503020204020204" pitchFamily="34" charset="-122"/>
                <a:ea typeface="Microsoft YaHei" panose="020B0503020204020204" pitchFamily="34" charset="-122"/>
              </a:rPr>
              <a:t>第四节课 查找</a:t>
            </a:r>
            <a:r>
              <a:rPr kumimoji="1" lang="en-US" altLang="zh-CN" sz="4000" dirty="0">
                <a:latin typeface="Microsoft YaHei" panose="020B0503020204020204" pitchFamily="34" charset="-122"/>
                <a:ea typeface="Microsoft YaHei" panose="020B0503020204020204" pitchFamily="34" charset="-122"/>
              </a:rPr>
              <a:t>/</a:t>
            </a:r>
            <a:r>
              <a:rPr kumimoji="1" lang="zh-CN" altLang="en-US" sz="4000" dirty="0">
                <a:latin typeface="Microsoft YaHei" panose="020B0503020204020204" pitchFamily="34" charset="-122"/>
                <a:ea typeface="Microsoft YaHei" panose="020B0503020204020204" pitchFamily="34" charset="-122"/>
              </a:rPr>
              <a:t>搜索</a:t>
            </a:r>
          </a:p>
        </p:txBody>
      </p:sp>
    </p:spTree>
    <p:extLst>
      <p:ext uri="{BB962C8B-B14F-4D97-AF65-F5344CB8AC3E}">
        <p14:creationId xmlns:p14="http://schemas.microsoft.com/office/powerpoint/2010/main" val="11268059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2054352" y="630545"/>
            <a:ext cx="808329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2.1</a:t>
            </a:r>
            <a:r>
              <a:rPr kumimoji="1" lang="zh-CN" altLang="en-US" sz="4800" dirty="0">
                <a:latin typeface="Microsoft YaHei" panose="020B0503020204020204" pitchFamily="34" charset="-122"/>
                <a:ea typeface="Microsoft YaHei" panose="020B0503020204020204" pitchFamily="34" charset="-122"/>
              </a:rPr>
              <a:t> 顺序查找算法优化</a:t>
            </a:r>
          </a:p>
        </p:txBody>
      </p:sp>
      <p:sp>
        <p:nvSpPr>
          <p:cNvPr id="5" name="文本框 4">
            <a:extLst>
              <a:ext uri="{FF2B5EF4-FFF2-40B4-BE49-F238E27FC236}">
                <a16:creationId xmlns:a16="http://schemas.microsoft.com/office/drawing/2014/main" id="{716EF87F-34AF-2743-A959-49DA0A8C9A0B}"/>
              </a:ext>
            </a:extLst>
          </p:cNvPr>
          <p:cNvSpPr txBox="1"/>
          <p:nvPr/>
        </p:nvSpPr>
        <p:spPr>
          <a:xfrm>
            <a:off x="969831" y="3429000"/>
            <a:ext cx="2169042" cy="1938992"/>
          </a:xfrm>
          <a:prstGeom prst="rect">
            <a:avLst/>
          </a:prstGeom>
          <a:solidFill>
            <a:schemeClr val="accent2"/>
          </a:solidFill>
        </p:spPr>
        <p:txBody>
          <a:bodyPr wrap="square" rtlCol="0">
            <a:spAutoFit/>
          </a:bodyPr>
          <a:lstStyle/>
          <a:p>
            <a:r>
              <a:rPr kumimoji="1" lang="zh-CN" altLang="en-US" sz="2400" dirty="0">
                <a:solidFill>
                  <a:schemeClr val="bg1"/>
                </a:solidFill>
                <a:latin typeface="Microsoft YaHei" panose="020B0503020204020204" pitchFamily="34" charset="-122"/>
                <a:ea typeface="Microsoft YaHei" panose="020B0503020204020204" pitchFamily="34" charset="-122"/>
              </a:rPr>
              <a:t>设置一个哨兵</a:t>
            </a:r>
            <a:r>
              <a:rPr kumimoji="1" lang="en-US" altLang="zh-CN" sz="2400" dirty="0">
                <a:solidFill>
                  <a:schemeClr val="bg1"/>
                </a:solidFill>
                <a:latin typeface="Microsoft YaHei" panose="020B0503020204020204" pitchFamily="34" charset="-122"/>
                <a:ea typeface="Microsoft YaHei" panose="020B0503020204020204" pitchFamily="34" charset="-122"/>
              </a:rPr>
              <a:t>a[0]</a:t>
            </a:r>
            <a:r>
              <a:rPr kumimoji="1" lang="zh-CN" altLang="en-US" sz="2400" dirty="0">
                <a:solidFill>
                  <a:schemeClr val="bg1"/>
                </a:solidFill>
                <a:latin typeface="Microsoft YaHei" panose="020B0503020204020204" pitchFamily="34" charset="-122"/>
                <a:ea typeface="Microsoft YaHei" panose="020B0503020204020204" pitchFamily="34" charset="-122"/>
              </a:rPr>
              <a:t>，可以减少每次判断是否出界的比较消耗</a:t>
            </a:r>
            <a:endParaRPr kumimoji="1" lang="zh-CN" altLang="en-US" sz="2400" dirty="0">
              <a:solidFill>
                <a:schemeClr val="bg1"/>
              </a:solidFill>
            </a:endParaRPr>
          </a:p>
        </p:txBody>
      </p:sp>
      <p:pic>
        <p:nvPicPr>
          <p:cNvPr id="6" name="图片 5">
            <a:extLst>
              <a:ext uri="{FF2B5EF4-FFF2-40B4-BE49-F238E27FC236}">
                <a16:creationId xmlns:a16="http://schemas.microsoft.com/office/drawing/2014/main" id="{D34844F0-F911-A44F-A397-3F8751590AB9}"/>
              </a:ext>
            </a:extLst>
          </p:cNvPr>
          <p:cNvPicPr>
            <a:picLocks noChangeAspect="1"/>
          </p:cNvPicPr>
          <p:nvPr/>
        </p:nvPicPr>
        <p:blipFill>
          <a:blip r:embed="rId3"/>
          <a:stretch>
            <a:fillRect/>
          </a:stretch>
        </p:blipFill>
        <p:spPr>
          <a:xfrm>
            <a:off x="5666711" y="2010896"/>
            <a:ext cx="4686300" cy="4775200"/>
          </a:xfrm>
          <a:prstGeom prst="rect">
            <a:avLst/>
          </a:prstGeom>
        </p:spPr>
      </p:pic>
    </p:spTree>
    <p:extLst>
      <p:ext uri="{BB962C8B-B14F-4D97-AF65-F5344CB8AC3E}">
        <p14:creationId xmlns:p14="http://schemas.microsoft.com/office/powerpoint/2010/main" val="12669909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2054352" y="630545"/>
            <a:ext cx="808329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2.2</a:t>
            </a:r>
            <a:r>
              <a:rPr kumimoji="1" lang="zh-CN" altLang="en-US" sz="4800" dirty="0">
                <a:latin typeface="Microsoft YaHei" panose="020B0503020204020204" pitchFamily="34" charset="-122"/>
                <a:ea typeface="Microsoft YaHei" panose="020B0503020204020204" pitchFamily="34" charset="-122"/>
              </a:rPr>
              <a:t> 有序表查找</a:t>
            </a:r>
          </a:p>
        </p:txBody>
      </p:sp>
      <p:sp>
        <p:nvSpPr>
          <p:cNvPr id="8" name="文本框 7">
            <a:extLst>
              <a:ext uri="{FF2B5EF4-FFF2-40B4-BE49-F238E27FC236}">
                <a16:creationId xmlns:a16="http://schemas.microsoft.com/office/drawing/2014/main" id="{75D7D6ED-43A8-DC4B-84B6-AB03F6270117}"/>
              </a:ext>
            </a:extLst>
          </p:cNvPr>
          <p:cNvSpPr txBox="1"/>
          <p:nvPr/>
        </p:nvSpPr>
        <p:spPr>
          <a:xfrm>
            <a:off x="1832197" y="2736502"/>
            <a:ext cx="8527606" cy="1955151"/>
          </a:xfrm>
          <a:prstGeom prst="rect">
            <a:avLst/>
          </a:prstGeom>
          <a:noFill/>
        </p:spPr>
        <p:txBody>
          <a:bodyPr wrap="square" rtlCol="0">
            <a:spAutoFit/>
          </a:bodyPr>
          <a:lstStyle/>
          <a:p>
            <a:pPr marL="457200" indent="-457200">
              <a:lnSpc>
                <a:spcPct val="150000"/>
              </a:lnSpc>
              <a:buFont typeface="Arial" panose="020B0604020202020204" pitchFamily="34" charset="0"/>
              <a:buChar char="•"/>
            </a:pPr>
            <a:r>
              <a:rPr kumimoji="1" lang="zh-CN" altLang="en-US" sz="2800" dirty="0">
                <a:latin typeface="Microsoft YaHei" panose="020B0503020204020204" pitchFamily="34" charset="-122"/>
                <a:ea typeface="Microsoft YaHei" panose="020B0503020204020204" pitchFamily="34" charset="-122"/>
              </a:rPr>
              <a:t>顺序表查找中，表中的元素是任意顺序的</a:t>
            </a:r>
            <a:endParaRPr kumimoji="1" lang="en-US" altLang="zh-CN" sz="2800" dirty="0">
              <a:latin typeface="Microsoft YaHei" panose="020B0503020204020204" pitchFamily="34" charset="-122"/>
              <a:ea typeface="Microsoft YaHei" panose="020B0503020204020204" pitchFamily="34" charset="-122"/>
            </a:endParaRPr>
          </a:p>
          <a:p>
            <a:pPr marL="457200" indent="-457200">
              <a:lnSpc>
                <a:spcPct val="150000"/>
              </a:lnSpc>
              <a:buFont typeface="Arial" panose="020B0604020202020204" pitchFamily="34" charset="0"/>
              <a:buChar char="•"/>
            </a:pPr>
            <a:r>
              <a:rPr kumimoji="1" lang="zh-CN" altLang="en-US" sz="2800" dirty="0">
                <a:latin typeface="Microsoft YaHei" panose="020B0503020204020204" pitchFamily="34" charset="-122"/>
                <a:ea typeface="Microsoft YaHei" panose="020B0503020204020204" pitchFamily="34" charset="-122"/>
              </a:rPr>
              <a:t>有序表中，查找之前有一个</a:t>
            </a:r>
            <a:r>
              <a:rPr kumimoji="1" lang="zh-CN" altLang="en-US" sz="2800" b="1" u="sng" dirty="0">
                <a:latin typeface="Microsoft YaHei" panose="020B0503020204020204" pitchFamily="34" charset="-122"/>
                <a:ea typeface="Microsoft YaHei" panose="020B0503020204020204" pitchFamily="34" charset="-122"/>
              </a:rPr>
              <a:t>前提</a:t>
            </a:r>
            <a:r>
              <a:rPr kumimoji="1" lang="en-US" altLang="zh-CN" sz="2800" b="1" u="sng" dirty="0">
                <a:latin typeface="Microsoft YaHei" panose="020B0503020204020204" pitchFamily="34" charset="-122"/>
                <a:ea typeface="Microsoft YaHei" panose="020B0503020204020204" pitchFamily="34" charset="-122"/>
              </a:rPr>
              <a:t>---</a:t>
            </a:r>
            <a:r>
              <a:rPr kumimoji="1" lang="zh-CN" altLang="en-US" sz="2800" b="1" u="sng" dirty="0">
                <a:latin typeface="Microsoft YaHei" panose="020B0503020204020204" pitchFamily="34" charset="-122"/>
                <a:ea typeface="Microsoft YaHei" panose="020B0503020204020204" pitchFamily="34" charset="-122"/>
              </a:rPr>
              <a:t>这个表是有序的</a:t>
            </a:r>
            <a:r>
              <a:rPr kumimoji="1" lang="en-US" altLang="zh-CN" sz="2800" b="1" u="sng" dirty="0">
                <a:latin typeface="Microsoft YaHei" panose="020B0503020204020204" pitchFamily="34" charset="-122"/>
                <a:ea typeface="Microsoft YaHei" panose="020B0503020204020204" pitchFamily="34" charset="-122"/>
              </a:rPr>
              <a:t>(</a:t>
            </a:r>
            <a:r>
              <a:rPr kumimoji="1" lang="zh-CN" altLang="en-US" sz="2800" b="1" u="sng" dirty="0">
                <a:latin typeface="Microsoft YaHei" panose="020B0503020204020204" pitchFamily="34" charset="-122"/>
                <a:ea typeface="Microsoft YaHei" panose="020B0503020204020204" pitchFamily="34" charset="-122"/>
              </a:rPr>
              <a:t>比如升序，或者降序排列</a:t>
            </a:r>
            <a:r>
              <a:rPr kumimoji="1" lang="en-US" altLang="zh-CN" sz="2800" b="1" u="sng" dirty="0">
                <a:latin typeface="Microsoft YaHei" panose="020B0503020204020204" pitchFamily="34" charset="-122"/>
                <a:ea typeface="Microsoft YaHei" panose="020B0503020204020204" pitchFamily="34" charset="-122"/>
              </a:rPr>
              <a:t>)</a:t>
            </a:r>
            <a:endParaRPr kumimoji="1" lang="zh-CN" altLang="en-US" sz="2800" b="1" u="sng" dirty="0">
              <a:latin typeface="微软雅黑"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9050253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255181" y="616688"/>
            <a:ext cx="11015331"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2.2</a:t>
            </a:r>
            <a:r>
              <a:rPr kumimoji="1" lang="zh-CN" altLang="en-US" sz="4800" dirty="0">
                <a:latin typeface="Microsoft YaHei" panose="020B0503020204020204" pitchFamily="34" charset="-122"/>
                <a:ea typeface="Microsoft YaHei" panose="020B0503020204020204" pitchFamily="34" charset="-122"/>
              </a:rPr>
              <a:t>  硬件基础</a:t>
            </a:r>
            <a:r>
              <a:rPr kumimoji="1" lang="en-US" altLang="zh-CN" sz="4800" dirty="0">
                <a:latin typeface="Microsoft YaHei" panose="020B0503020204020204" pitchFamily="34" charset="-122"/>
                <a:ea typeface="Microsoft YaHei" panose="020B0503020204020204" pitchFamily="34" charset="-122"/>
              </a:rPr>
              <a:t>---</a:t>
            </a:r>
            <a:r>
              <a:rPr kumimoji="1" lang="zh-CN" altLang="en-US" sz="4800" dirty="0">
                <a:latin typeface="Microsoft YaHei" panose="020B0503020204020204" pitchFamily="34" charset="-122"/>
                <a:ea typeface="Microsoft YaHei" panose="020B0503020204020204" pitchFamily="34" charset="-122"/>
              </a:rPr>
              <a:t>主频和运行时间的关系</a:t>
            </a:r>
          </a:p>
        </p:txBody>
      </p:sp>
      <p:sp>
        <p:nvSpPr>
          <p:cNvPr id="8" name="文本框 7">
            <a:extLst>
              <a:ext uri="{FF2B5EF4-FFF2-40B4-BE49-F238E27FC236}">
                <a16:creationId xmlns:a16="http://schemas.microsoft.com/office/drawing/2014/main" id="{75D7D6ED-43A8-DC4B-84B6-AB03F6270117}"/>
              </a:ext>
            </a:extLst>
          </p:cNvPr>
          <p:cNvSpPr txBox="1"/>
          <p:nvPr/>
        </p:nvSpPr>
        <p:spPr>
          <a:xfrm>
            <a:off x="1640811" y="1814572"/>
            <a:ext cx="8527606" cy="3351046"/>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kumimoji="1" lang="en-US" altLang="zh-CN" sz="2400" dirty="0">
                <a:latin typeface="Microsoft YaHei" panose="020B0503020204020204" pitchFamily="34" charset="-122"/>
                <a:ea typeface="Microsoft YaHei" panose="020B0503020204020204" pitchFamily="34" charset="-122"/>
              </a:rPr>
              <a:t>CPU</a:t>
            </a:r>
            <a:r>
              <a:rPr kumimoji="1" lang="zh-CN" altLang="en-US" sz="2400" dirty="0">
                <a:latin typeface="Microsoft YaHei" panose="020B0503020204020204" pitchFamily="34" charset="-122"/>
                <a:ea typeface="Microsoft YaHei" panose="020B0503020204020204" pitchFamily="34" charset="-122"/>
              </a:rPr>
              <a:t>都有主频，频率代表着处理速度，代表着单位时间处理量的高低，一般来说越高越好，它的倒数</a:t>
            </a:r>
            <a:r>
              <a:rPr kumimoji="1" lang="en-US" altLang="zh-CN" sz="2400" dirty="0">
                <a:latin typeface="Microsoft YaHei" panose="020B0503020204020204" pitchFamily="34" charset="-122"/>
                <a:ea typeface="Microsoft YaHei" panose="020B0503020204020204" pitchFamily="34" charset="-122"/>
              </a:rPr>
              <a:t>(1/</a:t>
            </a:r>
            <a:r>
              <a:rPr kumimoji="1" lang="zh-CN" altLang="en-US" sz="2400" dirty="0">
                <a:latin typeface="Microsoft YaHei" panose="020B0503020204020204" pitchFamily="34" charset="-122"/>
                <a:ea typeface="Microsoft YaHei" panose="020B0503020204020204" pitchFamily="34" charset="-122"/>
              </a:rPr>
              <a:t>主频）代表了时钟周期</a:t>
            </a:r>
            <a:endParaRPr kumimoji="1" lang="en-US" altLang="zh-CN" sz="2400" dirty="0">
              <a:latin typeface="Microsoft YaHei" panose="020B0503020204020204" pitchFamily="34" charset="-122"/>
              <a:ea typeface="Microsoft YaHei" panose="020B0503020204020204" pitchFamily="34" charset="-122"/>
            </a:endParaRPr>
          </a:p>
          <a:p>
            <a:pPr marL="342900" indent="-342900">
              <a:lnSpc>
                <a:spcPct val="150000"/>
              </a:lnSpc>
              <a:buFont typeface="Arial" panose="020B0604020202020204" pitchFamily="34" charset="0"/>
              <a:buChar char="•"/>
            </a:pPr>
            <a:r>
              <a:rPr kumimoji="1" lang="zh-CN" altLang="en-US" sz="2400" dirty="0">
                <a:latin typeface="Microsoft YaHei" panose="020B0503020204020204" pitchFamily="34" charset="-122"/>
                <a:ea typeface="Microsoft YaHei" panose="020B0503020204020204" pitchFamily="34" charset="-122"/>
              </a:rPr>
              <a:t>高级语言的任何语句最终都会转换为汇编和机器指令</a:t>
            </a:r>
            <a:endParaRPr kumimoji="1" lang="en-US" altLang="zh-CN" sz="2400" dirty="0">
              <a:latin typeface="Microsoft YaHei" panose="020B0503020204020204" pitchFamily="34" charset="-122"/>
              <a:ea typeface="Microsoft YaHei" panose="020B0503020204020204" pitchFamily="34" charset="-122"/>
            </a:endParaRPr>
          </a:p>
          <a:p>
            <a:pPr marL="342900" indent="-342900">
              <a:lnSpc>
                <a:spcPct val="150000"/>
              </a:lnSpc>
              <a:buFont typeface="Arial" panose="020B0604020202020204" pitchFamily="34" charset="0"/>
              <a:buChar char="•"/>
            </a:pPr>
            <a:r>
              <a:rPr kumimoji="1" lang="zh-CN" altLang="en-US" sz="2400" dirty="0">
                <a:latin typeface="Microsoft YaHei" panose="020B0503020204020204" pitchFamily="34" charset="-122"/>
                <a:ea typeface="Microsoft YaHei" panose="020B0503020204020204" pitchFamily="34" charset="-122"/>
              </a:rPr>
              <a:t>每条指令执行的时间都是以</a:t>
            </a:r>
            <a:r>
              <a:rPr kumimoji="1" lang="en-US" altLang="zh-CN" sz="2400" dirty="0" err="1">
                <a:latin typeface="Microsoft YaHei" panose="020B0503020204020204" pitchFamily="34" charset="-122"/>
                <a:ea typeface="Microsoft YaHei" panose="020B0503020204020204" pitchFamily="34" charset="-122"/>
              </a:rPr>
              <a:t>cpu</a:t>
            </a:r>
            <a:r>
              <a:rPr kumimoji="1" lang="zh-CN" altLang="en-US" sz="2400" dirty="0">
                <a:latin typeface="Microsoft YaHei" panose="020B0503020204020204" pitchFamily="34" charset="-122"/>
                <a:ea typeface="Microsoft YaHei" panose="020B0503020204020204" pitchFamily="34" charset="-122"/>
              </a:rPr>
              <a:t>的时钟周期为基本单位，比如一条</a:t>
            </a:r>
            <a:r>
              <a:rPr kumimoji="1" lang="en-US" altLang="zh-CN" sz="2400" dirty="0">
                <a:latin typeface="Microsoft YaHei" panose="020B0503020204020204" pitchFamily="34" charset="-122"/>
                <a:ea typeface="Microsoft YaHei" panose="020B0503020204020204" pitchFamily="34" charset="-122"/>
              </a:rPr>
              <a:t>if</a:t>
            </a:r>
            <a:r>
              <a:rPr kumimoji="1" lang="zh-CN" altLang="en-US" sz="2400" dirty="0">
                <a:latin typeface="Microsoft YaHei" panose="020B0503020204020204" pitchFamily="34" charset="-122"/>
                <a:ea typeface="Microsoft YaHei" panose="020B0503020204020204" pitchFamily="34" charset="-122"/>
              </a:rPr>
              <a:t>判断语句需要</a:t>
            </a:r>
            <a:r>
              <a:rPr kumimoji="1" lang="en-US" altLang="zh-CN" sz="2400" dirty="0">
                <a:latin typeface="Microsoft YaHei" panose="020B0503020204020204" pitchFamily="34" charset="-122"/>
                <a:ea typeface="Microsoft YaHei" panose="020B0503020204020204" pitchFamily="34" charset="-122"/>
              </a:rPr>
              <a:t>4</a:t>
            </a:r>
            <a:r>
              <a:rPr kumimoji="1" lang="zh-CN" altLang="en-US" sz="2400" dirty="0">
                <a:latin typeface="Microsoft YaHei" panose="020B0503020204020204" pitchFamily="34" charset="-122"/>
                <a:ea typeface="Microsoft YaHei" panose="020B0503020204020204" pitchFamily="34" charset="-122"/>
              </a:rPr>
              <a:t>个时钟周期</a:t>
            </a:r>
            <a:endParaRPr kumimoji="1" lang="en-US" altLang="zh-CN" sz="24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8811923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2054352" y="630545"/>
            <a:ext cx="808329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2.2</a:t>
            </a:r>
            <a:r>
              <a:rPr kumimoji="1" lang="zh-CN" altLang="en-US" sz="4800" dirty="0">
                <a:latin typeface="Microsoft YaHei" panose="020B0503020204020204" pitchFamily="34" charset="-122"/>
                <a:ea typeface="Microsoft YaHei" panose="020B0503020204020204" pitchFamily="34" charset="-122"/>
              </a:rPr>
              <a:t>  有序表</a:t>
            </a:r>
            <a:r>
              <a:rPr kumimoji="1" lang="en-US" altLang="zh-CN" sz="4800" dirty="0">
                <a:latin typeface="Microsoft YaHei" panose="020B0503020204020204" pitchFamily="34" charset="-122"/>
                <a:ea typeface="Microsoft YaHei" panose="020B0503020204020204" pitchFamily="34" charset="-122"/>
              </a:rPr>
              <a:t>---</a:t>
            </a:r>
            <a:r>
              <a:rPr kumimoji="1" lang="zh-CN" altLang="en-US" sz="4800" dirty="0">
                <a:latin typeface="Microsoft YaHei" panose="020B0503020204020204" pitchFamily="34" charset="-122"/>
                <a:ea typeface="Microsoft YaHei" panose="020B0503020204020204" pitchFamily="34" charset="-122"/>
              </a:rPr>
              <a:t>二分查找</a:t>
            </a:r>
          </a:p>
        </p:txBody>
      </p:sp>
      <p:sp>
        <p:nvSpPr>
          <p:cNvPr id="8" name="文本框 7">
            <a:extLst>
              <a:ext uri="{FF2B5EF4-FFF2-40B4-BE49-F238E27FC236}">
                <a16:creationId xmlns:a16="http://schemas.microsoft.com/office/drawing/2014/main" id="{75D7D6ED-43A8-DC4B-84B6-AB03F6270117}"/>
              </a:ext>
            </a:extLst>
          </p:cNvPr>
          <p:cNvSpPr txBox="1"/>
          <p:nvPr/>
        </p:nvSpPr>
        <p:spPr>
          <a:xfrm>
            <a:off x="1832197" y="1686981"/>
            <a:ext cx="8527606" cy="5567037"/>
          </a:xfrm>
          <a:prstGeom prst="rect">
            <a:avLst/>
          </a:prstGeom>
          <a:noFill/>
        </p:spPr>
        <p:txBody>
          <a:bodyPr wrap="square" rtlCol="0">
            <a:spAutoFit/>
          </a:bodyPr>
          <a:lstStyle/>
          <a:p>
            <a:pPr>
              <a:lnSpc>
                <a:spcPct val="150000"/>
              </a:lnSpc>
            </a:pPr>
            <a:r>
              <a:rPr kumimoji="1" lang="zh-CN" altLang="en-US" sz="2400" dirty="0">
                <a:latin typeface="Microsoft YaHei" panose="020B0503020204020204" pitchFamily="34" charset="-122"/>
                <a:ea typeface="Microsoft YaHei" panose="020B0503020204020204" pitchFamily="34" charset="-122"/>
              </a:rPr>
              <a:t>假设存在一个</a:t>
            </a:r>
            <a:r>
              <a:rPr kumimoji="1" lang="en-US" altLang="zh-CN" sz="2400" dirty="0">
                <a:latin typeface="Microsoft YaHei" panose="020B0503020204020204" pitchFamily="34" charset="-122"/>
                <a:ea typeface="Microsoft YaHei" panose="020B0503020204020204" pitchFamily="34" charset="-122"/>
              </a:rPr>
              <a:t>100</a:t>
            </a:r>
            <a:r>
              <a:rPr kumimoji="1" lang="zh-CN" altLang="en-US" sz="2400" dirty="0">
                <a:latin typeface="Microsoft YaHei" panose="020B0503020204020204" pitchFamily="34" charset="-122"/>
                <a:ea typeface="Microsoft YaHei" panose="020B0503020204020204" pitchFamily="34" charset="-122"/>
              </a:rPr>
              <a:t>亿数据的数据表，没有排序，当你要查找一个数据的时候，时间复杂度为</a:t>
            </a:r>
            <a:r>
              <a:rPr kumimoji="1" lang="en-US" altLang="zh-CN" sz="2400" dirty="0">
                <a:latin typeface="Microsoft YaHei" panose="020B0503020204020204" pitchFamily="34" charset="-122"/>
                <a:ea typeface="Microsoft YaHei" panose="020B0503020204020204" pitchFamily="34" charset="-122"/>
              </a:rPr>
              <a:t>O(n),</a:t>
            </a:r>
            <a:r>
              <a:rPr kumimoji="1" lang="zh-CN" altLang="en-US" sz="2400" dirty="0">
                <a:latin typeface="Microsoft YaHei" panose="020B0503020204020204" pitchFamily="34" charset="-122"/>
                <a:ea typeface="Microsoft YaHei" panose="020B0503020204020204" pitchFamily="34" charset="-122"/>
              </a:rPr>
              <a:t>最坏的情况，需要判断</a:t>
            </a:r>
            <a:r>
              <a:rPr kumimoji="1" lang="en-US" altLang="zh-CN" sz="2400" dirty="0">
                <a:latin typeface="Microsoft YaHei" panose="020B0503020204020204" pitchFamily="34" charset="-122"/>
                <a:ea typeface="Microsoft YaHei" panose="020B0503020204020204" pitchFamily="34" charset="-122"/>
              </a:rPr>
              <a:t>100</a:t>
            </a:r>
            <a:r>
              <a:rPr kumimoji="1" lang="zh-CN" altLang="en-US" sz="2400" dirty="0">
                <a:latin typeface="Microsoft YaHei" panose="020B0503020204020204" pitchFamily="34" charset="-122"/>
                <a:ea typeface="Microsoft YaHei" panose="020B0503020204020204" pitchFamily="34" charset="-122"/>
              </a:rPr>
              <a:t>亿数量级次数才能结束。</a:t>
            </a:r>
            <a:endParaRPr kumimoji="1" lang="en-US" altLang="zh-CN" sz="2400" dirty="0">
              <a:latin typeface="Microsoft YaHei" panose="020B0503020204020204" pitchFamily="34" charset="-122"/>
              <a:ea typeface="Microsoft YaHei" panose="020B0503020204020204" pitchFamily="34" charset="-122"/>
            </a:endParaRPr>
          </a:p>
          <a:p>
            <a:pPr>
              <a:lnSpc>
                <a:spcPct val="150000"/>
              </a:lnSpc>
            </a:pPr>
            <a:r>
              <a:rPr kumimoji="1" lang="zh-CN" altLang="en-US" sz="2400" dirty="0">
                <a:latin typeface="Microsoft YaHei" panose="020B0503020204020204" pitchFamily="34" charset="-122"/>
                <a:ea typeface="Microsoft YaHei" panose="020B0503020204020204" pitchFamily="34" charset="-122"/>
              </a:rPr>
              <a:t>那我们算算这个算法需要消耗的时间</a:t>
            </a:r>
            <a:endParaRPr kumimoji="1" lang="en-US" altLang="zh-CN" sz="2400" dirty="0">
              <a:latin typeface="Microsoft YaHei" panose="020B0503020204020204" pitchFamily="34" charset="-122"/>
              <a:ea typeface="Microsoft YaHei" panose="020B0503020204020204" pitchFamily="34" charset="-122"/>
            </a:endParaRPr>
          </a:p>
          <a:p>
            <a:pPr>
              <a:lnSpc>
                <a:spcPct val="150000"/>
              </a:lnSpc>
            </a:pPr>
            <a:r>
              <a:rPr kumimoji="1" lang="zh-CN" altLang="en-US" sz="2400" dirty="0">
                <a:latin typeface="Microsoft YaHei" panose="020B0503020204020204" pitchFamily="34" charset="-122"/>
                <a:ea typeface="Microsoft YaHei" panose="020B0503020204020204" pitchFamily="34" charset="-122"/>
              </a:rPr>
              <a:t>假如：一个服务器电脑</a:t>
            </a:r>
            <a:r>
              <a:rPr kumimoji="1" lang="en-US" altLang="zh-CN" sz="2400" dirty="0" err="1">
                <a:latin typeface="Microsoft YaHei" panose="020B0503020204020204" pitchFamily="34" charset="-122"/>
                <a:ea typeface="Microsoft YaHei" panose="020B0503020204020204" pitchFamily="34" charset="-122"/>
              </a:rPr>
              <a:t>cpu</a:t>
            </a:r>
            <a:r>
              <a:rPr kumimoji="1" lang="zh-CN" altLang="en-US" sz="2400" dirty="0">
                <a:latin typeface="Microsoft YaHei" panose="020B0503020204020204" pitchFamily="34" charset="-122"/>
                <a:ea typeface="Microsoft YaHei" panose="020B0503020204020204" pitchFamily="34" charset="-122"/>
              </a:rPr>
              <a:t>是</a:t>
            </a:r>
            <a:r>
              <a:rPr kumimoji="1" lang="en-US" altLang="zh-CN" sz="2400" dirty="0">
                <a:latin typeface="Microsoft YaHei" panose="020B0503020204020204" pitchFamily="34" charset="-122"/>
                <a:ea typeface="Microsoft YaHei" panose="020B0503020204020204" pitchFamily="34" charset="-122"/>
              </a:rPr>
              <a:t>4Ghz</a:t>
            </a:r>
            <a:r>
              <a:rPr kumimoji="1" lang="zh-CN" altLang="en-US" sz="2400" dirty="0">
                <a:latin typeface="Microsoft YaHei" panose="020B0503020204020204" pitchFamily="34" charset="-122"/>
                <a:ea typeface="Microsoft YaHei" panose="020B0503020204020204" pitchFamily="34" charset="-122"/>
              </a:rPr>
              <a:t>，一秒钟产生</a:t>
            </a:r>
            <a:r>
              <a:rPr kumimoji="1" lang="en-US" altLang="zh-CN" sz="2400" dirty="0">
                <a:latin typeface="Microsoft YaHei" panose="020B0503020204020204" pitchFamily="34" charset="-122"/>
                <a:ea typeface="Microsoft YaHei" panose="020B0503020204020204" pitchFamily="34" charset="-122"/>
              </a:rPr>
              <a:t>40</a:t>
            </a:r>
            <a:r>
              <a:rPr kumimoji="1" lang="zh-CN" altLang="en-US" sz="2400" dirty="0">
                <a:latin typeface="Microsoft YaHei" panose="020B0503020204020204" pitchFamily="34" charset="-122"/>
                <a:ea typeface="Microsoft YaHei" panose="020B0503020204020204" pitchFamily="34" charset="-122"/>
              </a:rPr>
              <a:t>亿个脉冲，作为</a:t>
            </a:r>
            <a:r>
              <a:rPr kumimoji="1" lang="en-US" altLang="zh-CN" sz="2400" dirty="0">
                <a:latin typeface="Microsoft YaHei" panose="020B0503020204020204" pitchFamily="34" charset="-122"/>
                <a:ea typeface="Microsoft YaHei" panose="020B0503020204020204" pitchFamily="34" charset="-122"/>
              </a:rPr>
              <a:t>CPU</a:t>
            </a:r>
            <a:r>
              <a:rPr kumimoji="1" lang="zh-CN" altLang="en-US" sz="2400" dirty="0">
                <a:latin typeface="Microsoft YaHei" panose="020B0503020204020204" pitchFamily="34" charset="-122"/>
                <a:ea typeface="Microsoft YaHei" panose="020B0503020204020204" pitchFamily="34" charset="-122"/>
              </a:rPr>
              <a:t>操作的最小时间单位的时钟周期是（</a:t>
            </a:r>
            <a:r>
              <a:rPr kumimoji="1" lang="en-US" altLang="zh-CN" sz="2400" dirty="0">
                <a:latin typeface="Microsoft YaHei" panose="020B0503020204020204" pitchFamily="34" charset="-122"/>
                <a:ea typeface="Microsoft YaHei" panose="020B0503020204020204" pitchFamily="34" charset="-122"/>
              </a:rPr>
              <a:t>1/40</a:t>
            </a:r>
            <a:r>
              <a:rPr kumimoji="1" lang="zh-CN" altLang="en-US" sz="2400" dirty="0">
                <a:latin typeface="Microsoft YaHei" panose="020B0503020204020204" pitchFamily="34" charset="-122"/>
                <a:ea typeface="Microsoft YaHei" panose="020B0503020204020204" pitchFamily="34" charset="-122"/>
              </a:rPr>
              <a:t>亿） 秒，假设</a:t>
            </a:r>
            <a:r>
              <a:rPr kumimoji="1" lang="en-US" altLang="zh-CN" sz="2400" dirty="0">
                <a:latin typeface="Microsoft YaHei" panose="020B0503020204020204" pitchFamily="34" charset="-122"/>
                <a:ea typeface="Microsoft YaHei" panose="020B0503020204020204" pitchFamily="34" charset="-122"/>
              </a:rPr>
              <a:t>if</a:t>
            </a:r>
            <a:r>
              <a:rPr kumimoji="1" lang="zh-CN" altLang="en-US" sz="2400" dirty="0">
                <a:latin typeface="Microsoft YaHei" panose="020B0503020204020204" pitchFamily="34" charset="-122"/>
                <a:ea typeface="Microsoft YaHei" panose="020B0503020204020204" pitchFamily="34" charset="-122"/>
              </a:rPr>
              <a:t>判断语句需要消耗</a:t>
            </a:r>
            <a:r>
              <a:rPr kumimoji="1" lang="en-US" altLang="zh-CN" sz="2400" dirty="0">
                <a:latin typeface="Microsoft YaHei" panose="020B0503020204020204" pitchFamily="34" charset="-122"/>
                <a:ea typeface="Microsoft YaHei" panose="020B0503020204020204" pitchFamily="34" charset="-122"/>
              </a:rPr>
              <a:t>4</a:t>
            </a:r>
            <a:r>
              <a:rPr kumimoji="1" lang="zh-CN" altLang="en-US" sz="2400" dirty="0">
                <a:latin typeface="Microsoft YaHei" panose="020B0503020204020204" pitchFamily="34" charset="-122"/>
                <a:ea typeface="Microsoft YaHei" panose="020B0503020204020204" pitchFamily="34" charset="-122"/>
              </a:rPr>
              <a:t>个时钟周期，那么对于</a:t>
            </a:r>
            <a:r>
              <a:rPr kumimoji="1" lang="en-US" altLang="zh-CN" sz="2400" dirty="0">
                <a:latin typeface="Microsoft YaHei" panose="020B0503020204020204" pitchFamily="34" charset="-122"/>
                <a:ea typeface="Microsoft YaHei" panose="020B0503020204020204" pitchFamily="34" charset="-122"/>
              </a:rPr>
              <a:t>100</a:t>
            </a:r>
            <a:r>
              <a:rPr kumimoji="1" lang="zh-CN" altLang="en-US" sz="2400" dirty="0">
                <a:latin typeface="Microsoft YaHei" panose="020B0503020204020204" pitchFamily="34" charset="-122"/>
                <a:ea typeface="Microsoft YaHei" panose="020B0503020204020204" pitchFamily="34" charset="-122"/>
              </a:rPr>
              <a:t>亿次判断，大约需要</a:t>
            </a:r>
            <a:r>
              <a:rPr kumimoji="1" lang="en-US" altLang="zh-CN" sz="2400" dirty="0">
                <a:latin typeface="Microsoft YaHei" panose="020B0503020204020204" pitchFamily="34" charset="-122"/>
                <a:ea typeface="Microsoft YaHei" panose="020B0503020204020204" pitchFamily="34" charset="-122"/>
              </a:rPr>
              <a:t>2.5</a:t>
            </a:r>
            <a:r>
              <a:rPr kumimoji="1" lang="zh-CN" altLang="en-US" sz="2400" dirty="0">
                <a:latin typeface="Microsoft YaHei" panose="020B0503020204020204" pitchFamily="34" charset="-122"/>
                <a:ea typeface="Microsoft YaHei" panose="020B0503020204020204" pitchFamily="34" charset="-122"/>
              </a:rPr>
              <a:t>秒。这样的时间对于手机端，或者网页端面前等待结果的人来说已经是算慢了</a:t>
            </a:r>
          </a:p>
          <a:p>
            <a:pPr>
              <a:lnSpc>
                <a:spcPct val="150000"/>
              </a:lnSpc>
            </a:pPr>
            <a:endParaRPr kumimoji="1" lang="zh-CN" altLang="en-US" sz="24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896983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2054352" y="630545"/>
            <a:ext cx="808329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2.2</a:t>
            </a:r>
            <a:r>
              <a:rPr kumimoji="1" lang="zh-CN" altLang="en-US" sz="4800" dirty="0">
                <a:latin typeface="Microsoft YaHei" panose="020B0503020204020204" pitchFamily="34" charset="-122"/>
                <a:ea typeface="Microsoft YaHei" panose="020B0503020204020204" pitchFamily="34" charset="-122"/>
              </a:rPr>
              <a:t>  二分查找</a:t>
            </a:r>
          </a:p>
        </p:txBody>
      </p:sp>
      <p:sp>
        <p:nvSpPr>
          <p:cNvPr id="8" name="文本框 7">
            <a:extLst>
              <a:ext uri="{FF2B5EF4-FFF2-40B4-BE49-F238E27FC236}">
                <a16:creationId xmlns:a16="http://schemas.microsoft.com/office/drawing/2014/main" id="{75D7D6ED-43A8-DC4B-84B6-AB03F6270117}"/>
              </a:ext>
            </a:extLst>
          </p:cNvPr>
          <p:cNvSpPr txBox="1"/>
          <p:nvPr/>
        </p:nvSpPr>
        <p:spPr>
          <a:xfrm>
            <a:off x="2363825" y="2861473"/>
            <a:ext cx="8527606" cy="1135054"/>
          </a:xfrm>
          <a:prstGeom prst="rect">
            <a:avLst/>
          </a:prstGeom>
          <a:noFill/>
        </p:spPr>
        <p:txBody>
          <a:bodyPr wrap="square" rtlCol="0">
            <a:spAutoFit/>
          </a:bodyPr>
          <a:lstStyle/>
          <a:p>
            <a:pPr>
              <a:lnSpc>
                <a:spcPct val="150000"/>
              </a:lnSpc>
            </a:pPr>
            <a:r>
              <a:rPr kumimoji="1" lang="zh-CN" altLang="en-US" sz="2400" dirty="0">
                <a:latin typeface="Microsoft YaHei" panose="020B0503020204020204" pitchFamily="34" charset="-122"/>
                <a:ea typeface="Microsoft YaHei" panose="020B0503020204020204" pitchFamily="34" charset="-122"/>
              </a:rPr>
              <a:t>我们可以用二分查找来大大降低这个消耗。因为二分查找的时间复杂度是</a:t>
            </a:r>
            <a:r>
              <a:rPr kumimoji="1" lang="en-US" altLang="zh-CN" sz="2400" dirty="0">
                <a:latin typeface="Microsoft YaHei" panose="020B0503020204020204" pitchFamily="34" charset="-122"/>
                <a:ea typeface="Microsoft YaHei" panose="020B0503020204020204" pitchFamily="34" charset="-122"/>
              </a:rPr>
              <a:t>O(</a:t>
            </a:r>
            <a:r>
              <a:rPr kumimoji="1" lang="en-US" altLang="zh-CN" sz="2400" dirty="0" err="1">
                <a:latin typeface="Microsoft YaHei" panose="020B0503020204020204" pitchFamily="34" charset="-122"/>
                <a:ea typeface="Microsoft YaHei" panose="020B0503020204020204" pitchFamily="34" charset="-122"/>
              </a:rPr>
              <a:t>lgn</a:t>
            </a:r>
            <a:r>
              <a:rPr kumimoji="1" lang="en-US" altLang="zh-CN" sz="2400" dirty="0">
                <a:latin typeface="Microsoft YaHei" panose="020B0503020204020204" pitchFamily="34" charset="-122"/>
                <a:ea typeface="Microsoft YaHei" panose="020B0503020204020204" pitchFamily="34" charset="-122"/>
              </a:rPr>
              <a:t>)</a:t>
            </a:r>
            <a:r>
              <a:rPr kumimoji="1" lang="zh-CN" altLang="en-US" sz="2400" dirty="0">
                <a:latin typeface="Microsoft YaHei" panose="020B0503020204020204" pitchFamily="34" charset="-122"/>
                <a:ea typeface="Microsoft YaHei" panose="020B0503020204020204" pitchFamily="34" charset="-122"/>
              </a:rPr>
              <a:t> 要远远小于 </a:t>
            </a:r>
            <a:r>
              <a:rPr kumimoji="1" lang="en-US" altLang="zh-CN" sz="2400" dirty="0">
                <a:latin typeface="Microsoft YaHei" panose="020B0503020204020204" pitchFamily="34" charset="-122"/>
                <a:ea typeface="Microsoft YaHei" panose="020B0503020204020204" pitchFamily="34" charset="-122"/>
              </a:rPr>
              <a:t>O(n)</a:t>
            </a:r>
          </a:p>
        </p:txBody>
      </p:sp>
    </p:spTree>
    <p:extLst>
      <p:ext uri="{BB962C8B-B14F-4D97-AF65-F5344CB8AC3E}">
        <p14:creationId xmlns:p14="http://schemas.microsoft.com/office/powerpoint/2010/main" val="23027647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2054352" y="630545"/>
            <a:ext cx="808329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2.2</a:t>
            </a:r>
            <a:r>
              <a:rPr kumimoji="1" lang="zh-CN" altLang="en-US" sz="4800" dirty="0">
                <a:latin typeface="Microsoft YaHei" panose="020B0503020204020204" pitchFamily="34" charset="-122"/>
                <a:ea typeface="Microsoft YaHei" panose="020B0503020204020204" pitchFamily="34" charset="-122"/>
              </a:rPr>
              <a:t>  二分查找的二叉树形式</a:t>
            </a:r>
          </a:p>
        </p:txBody>
      </p:sp>
      <p:pic>
        <p:nvPicPr>
          <p:cNvPr id="5" name="图片 4">
            <a:extLst>
              <a:ext uri="{FF2B5EF4-FFF2-40B4-BE49-F238E27FC236}">
                <a16:creationId xmlns:a16="http://schemas.microsoft.com/office/drawing/2014/main" id="{2E5D5A25-526A-5148-B524-B59B3F950EAD}"/>
              </a:ext>
            </a:extLst>
          </p:cNvPr>
          <p:cNvPicPr>
            <a:picLocks noChangeAspect="1"/>
          </p:cNvPicPr>
          <p:nvPr/>
        </p:nvPicPr>
        <p:blipFill>
          <a:blip r:embed="rId3"/>
          <a:stretch>
            <a:fillRect/>
          </a:stretch>
        </p:blipFill>
        <p:spPr>
          <a:xfrm>
            <a:off x="3557477" y="1730449"/>
            <a:ext cx="5715000" cy="4800600"/>
          </a:xfrm>
          <a:prstGeom prst="rect">
            <a:avLst/>
          </a:prstGeom>
        </p:spPr>
      </p:pic>
    </p:spTree>
    <p:extLst>
      <p:ext uri="{BB962C8B-B14F-4D97-AF65-F5344CB8AC3E}">
        <p14:creationId xmlns:p14="http://schemas.microsoft.com/office/powerpoint/2010/main" val="5308774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2054352" y="630545"/>
            <a:ext cx="808329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2.2</a:t>
            </a:r>
            <a:r>
              <a:rPr kumimoji="1" lang="zh-CN" altLang="en-US" sz="4800" dirty="0">
                <a:latin typeface="Microsoft YaHei" panose="020B0503020204020204" pitchFamily="34" charset="-122"/>
                <a:ea typeface="Microsoft YaHei" panose="020B0503020204020204" pitchFamily="34" charset="-122"/>
              </a:rPr>
              <a:t>  二分查找最好的情况</a:t>
            </a:r>
          </a:p>
        </p:txBody>
      </p:sp>
      <p:pic>
        <p:nvPicPr>
          <p:cNvPr id="5" name="图片 4">
            <a:extLst>
              <a:ext uri="{FF2B5EF4-FFF2-40B4-BE49-F238E27FC236}">
                <a16:creationId xmlns:a16="http://schemas.microsoft.com/office/drawing/2014/main" id="{D6E54DC6-C92A-8343-BFEA-13E4ED21C00C}"/>
              </a:ext>
            </a:extLst>
          </p:cNvPr>
          <p:cNvPicPr>
            <a:picLocks noChangeAspect="1"/>
          </p:cNvPicPr>
          <p:nvPr/>
        </p:nvPicPr>
        <p:blipFill>
          <a:blip r:embed="rId3"/>
          <a:stretch>
            <a:fillRect/>
          </a:stretch>
        </p:blipFill>
        <p:spPr>
          <a:xfrm>
            <a:off x="3282507" y="1998355"/>
            <a:ext cx="6350000" cy="4229100"/>
          </a:xfrm>
          <a:prstGeom prst="rect">
            <a:avLst/>
          </a:prstGeom>
        </p:spPr>
      </p:pic>
    </p:spTree>
    <p:extLst>
      <p:ext uri="{BB962C8B-B14F-4D97-AF65-F5344CB8AC3E}">
        <p14:creationId xmlns:p14="http://schemas.microsoft.com/office/powerpoint/2010/main" val="24496062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2054352" y="630545"/>
            <a:ext cx="808329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2.2</a:t>
            </a:r>
            <a:r>
              <a:rPr kumimoji="1" lang="zh-CN" altLang="en-US" sz="4800" dirty="0">
                <a:latin typeface="Microsoft YaHei" panose="020B0503020204020204" pitchFamily="34" charset="-122"/>
                <a:ea typeface="Microsoft YaHei" panose="020B0503020204020204" pitchFamily="34" charset="-122"/>
              </a:rPr>
              <a:t>  二分查找最差的情况</a:t>
            </a:r>
          </a:p>
        </p:txBody>
      </p:sp>
      <p:pic>
        <p:nvPicPr>
          <p:cNvPr id="4" name="图片 3">
            <a:extLst>
              <a:ext uri="{FF2B5EF4-FFF2-40B4-BE49-F238E27FC236}">
                <a16:creationId xmlns:a16="http://schemas.microsoft.com/office/drawing/2014/main" id="{8A558CCD-86B3-E841-93BF-0E40AF5BA2EF}"/>
              </a:ext>
            </a:extLst>
          </p:cNvPr>
          <p:cNvPicPr>
            <a:picLocks noChangeAspect="1"/>
          </p:cNvPicPr>
          <p:nvPr/>
        </p:nvPicPr>
        <p:blipFill>
          <a:blip r:embed="rId3"/>
          <a:stretch>
            <a:fillRect/>
          </a:stretch>
        </p:blipFill>
        <p:spPr>
          <a:xfrm>
            <a:off x="3346302" y="1998355"/>
            <a:ext cx="6350000" cy="4229100"/>
          </a:xfrm>
          <a:prstGeom prst="rect">
            <a:avLst/>
          </a:prstGeom>
        </p:spPr>
      </p:pic>
    </p:spTree>
    <p:extLst>
      <p:ext uri="{BB962C8B-B14F-4D97-AF65-F5344CB8AC3E}">
        <p14:creationId xmlns:p14="http://schemas.microsoft.com/office/powerpoint/2010/main" val="34846452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BC9C736B-0734-3540-A812-EE9AA59D636E}"/>
              </a:ext>
            </a:extLst>
          </p:cNvPr>
          <p:cNvPicPr>
            <a:picLocks noChangeAspect="1"/>
          </p:cNvPicPr>
          <p:nvPr/>
        </p:nvPicPr>
        <p:blipFill>
          <a:blip r:embed="rId3"/>
          <a:stretch>
            <a:fillRect/>
          </a:stretch>
        </p:blipFill>
        <p:spPr>
          <a:xfrm>
            <a:off x="6096000" y="330200"/>
            <a:ext cx="5041900" cy="6527800"/>
          </a:xfrm>
          <a:prstGeom prst="rect">
            <a:avLst/>
          </a:prstGeom>
        </p:spPr>
      </p:pic>
      <p:sp>
        <p:nvSpPr>
          <p:cNvPr id="5" name="文本框 4">
            <a:extLst>
              <a:ext uri="{FF2B5EF4-FFF2-40B4-BE49-F238E27FC236}">
                <a16:creationId xmlns:a16="http://schemas.microsoft.com/office/drawing/2014/main" id="{F231DFFB-3C9A-1142-BBDD-1710C85C67CA}"/>
              </a:ext>
            </a:extLst>
          </p:cNvPr>
          <p:cNvSpPr txBox="1"/>
          <p:nvPr/>
        </p:nvSpPr>
        <p:spPr>
          <a:xfrm>
            <a:off x="1054100" y="3472382"/>
            <a:ext cx="2254103" cy="461665"/>
          </a:xfrm>
          <a:prstGeom prst="rect">
            <a:avLst/>
          </a:prstGeom>
          <a:solidFill>
            <a:schemeClr val="accent2"/>
          </a:solidFill>
        </p:spPr>
        <p:txBody>
          <a:bodyPr wrap="square" rtlCol="0">
            <a:spAutoFit/>
          </a:bodyPr>
          <a:lstStyle/>
          <a:p>
            <a:r>
              <a:rPr kumimoji="1" lang="zh-CN" altLang="en-US" sz="2400" dirty="0">
                <a:solidFill>
                  <a:schemeClr val="bg1"/>
                </a:solidFill>
                <a:latin typeface="Microsoft YaHei" panose="020B0503020204020204" pitchFamily="34" charset="-122"/>
                <a:ea typeface="Microsoft YaHei" panose="020B0503020204020204" pitchFamily="34" charset="-122"/>
              </a:rPr>
              <a:t>二分查找算法</a:t>
            </a:r>
          </a:p>
        </p:txBody>
      </p:sp>
      <p:sp>
        <p:nvSpPr>
          <p:cNvPr id="6" name="右箭头 5">
            <a:extLst>
              <a:ext uri="{FF2B5EF4-FFF2-40B4-BE49-F238E27FC236}">
                <a16:creationId xmlns:a16="http://schemas.microsoft.com/office/drawing/2014/main" id="{3AAF7F63-D5C5-2649-9E9D-F31DE8404CE6}"/>
              </a:ext>
            </a:extLst>
          </p:cNvPr>
          <p:cNvSpPr/>
          <p:nvPr/>
        </p:nvSpPr>
        <p:spPr>
          <a:xfrm>
            <a:off x="4287432" y="3472382"/>
            <a:ext cx="582280" cy="4616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7064463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2054352" y="630545"/>
            <a:ext cx="808329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2.2</a:t>
            </a:r>
            <a:r>
              <a:rPr kumimoji="1" lang="zh-CN" altLang="en-US" sz="4800" dirty="0">
                <a:latin typeface="Microsoft YaHei" panose="020B0503020204020204" pitchFamily="34" charset="-122"/>
                <a:ea typeface="Microsoft YaHei" panose="020B0503020204020204" pitchFamily="34" charset="-122"/>
              </a:rPr>
              <a:t>  谁规定一定每次都二分？</a:t>
            </a:r>
          </a:p>
        </p:txBody>
      </p:sp>
      <p:sp>
        <p:nvSpPr>
          <p:cNvPr id="8" name="文本框 7">
            <a:extLst>
              <a:ext uri="{FF2B5EF4-FFF2-40B4-BE49-F238E27FC236}">
                <a16:creationId xmlns:a16="http://schemas.microsoft.com/office/drawing/2014/main" id="{75D7D6ED-43A8-DC4B-84B6-AB03F6270117}"/>
              </a:ext>
            </a:extLst>
          </p:cNvPr>
          <p:cNvSpPr txBox="1"/>
          <p:nvPr/>
        </p:nvSpPr>
        <p:spPr>
          <a:xfrm>
            <a:off x="2363825" y="2861473"/>
            <a:ext cx="8527606" cy="1135054"/>
          </a:xfrm>
          <a:prstGeom prst="rect">
            <a:avLst/>
          </a:prstGeom>
          <a:noFill/>
        </p:spPr>
        <p:txBody>
          <a:bodyPr wrap="square" rtlCol="0">
            <a:spAutoFit/>
          </a:bodyPr>
          <a:lstStyle/>
          <a:p>
            <a:pPr>
              <a:lnSpc>
                <a:spcPct val="150000"/>
              </a:lnSpc>
            </a:pPr>
            <a:r>
              <a:rPr kumimoji="1" lang="zh-CN" altLang="en-US" sz="2400" dirty="0">
                <a:latin typeface="Microsoft YaHei" panose="020B0503020204020204" pitchFamily="34" charset="-122"/>
                <a:ea typeface="Microsoft YaHei" panose="020B0503020204020204" pitchFamily="34" charset="-122"/>
              </a:rPr>
              <a:t>二分查找中，每次计算</a:t>
            </a:r>
            <a:r>
              <a:rPr kumimoji="1" lang="en-US" altLang="zh-CN" sz="2400" dirty="0">
                <a:latin typeface="Microsoft YaHei" panose="020B0503020204020204" pitchFamily="34" charset="-122"/>
                <a:ea typeface="Microsoft YaHei" panose="020B0503020204020204" pitchFamily="34" charset="-122"/>
              </a:rPr>
              <a:t>mid</a:t>
            </a:r>
            <a:r>
              <a:rPr kumimoji="1" lang="zh-CN" altLang="en-US" sz="2400" dirty="0">
                <a:latin typeface="Microsoft YaHei" panose="020B0503020204020204" pitchFamily="34" charset="-122"/>
                <a:ea typeface="Microsoft YaHei" panose="020B0503020204020204" pitchFamily="34" charset="-122"/>
              </a:rPr>
              <a:t>都是 </a:t>
            </a:r>
            <a:r>
              <a:rPr kumimoji="1" lang="en-US" altLang="zh-CN" sz="2400" dirty="0">
                <a:latin typeface="Microsoft YaHei" panose="020B0503020204020204" pitchFamily="34" charset="-122"/>
                <a:ea typeface="Microsoft YaHei" panose="020B0503020204020204" pitchFamily="34" charset="-122"/>
              </a:rPr>
              <a:t>(</a:t>
            </a:r>
            <a:r>
              <a:rPr kumimoji="1" lang="en-US" altLang="zh-CN" sz="2400" dirty="0" err="1">
                <a:latin typeface="Microsoft YaHei" panose="020B0503020204020204" pitchFamily="34" charset="-122"/>
                <a:ea typeface="Microsoft YaHei" panose="020B0503020204020204" pitchFamily="34" charset="-122"/>
              </a:rPr>
              <a:t>low+high</a:t>
            </a:r>
            <a:r>
              <a:rPr kumimoji="1" lang="en-US" altLang="zh-CN" sz="2400" dirty="0">
                <a:latin typeface="Microsoft YaHei" panose="020B0503020204020204" pitchFamily="34" charset="-122"/>
                <a:ea typeface="Microsoft YaHei" panose="020B0503020204020204" pitchFamily="34" charset="-122"/>
              </a:rPr>
              <a:t>)/2,</a:t>
            </a:r>
            <a:r>
              <a:rPr kumimoji="1" lang="zh-CN" altLang="en-US" sz="2400" dirty="0">
                <a:latin typeface="Microsoft YaHei" panose="020B0503020204020204" pitchFamily="34" charset="-122"/>
                <a:ea typeface="Microsoft YaHei" panose="020B0503020204020204" pitchFamily="34" charset="-122"/>
              </a:rPr>
              <a:t>  为啥不取</a:t>
            </a:r>
            <a:r>
              <a:rPr kumimoji="1" lang="en-US" altLang="zh-CN" sz="2400" dirty="0">
                <a:latin typeface="Microsoft YaHei" panose="020B0503020204020204" pitchFamily="34" charset="-122"/>
                <a:ea typeface="Microsoft YaHei" panose="020B0503020204020204" pitchFamily="34" charset="-122"/>
              </a:rPr>
              <a:t>1/3</a:t>
            </a:r>
            <a:r>
              <a:rPr kumimoji="1" lang="zh-CN" altLang="en-US" sz="2400" dirty="0">
                <a:latin typeface="Microsoft YaHei" panose="020B0503020204020204" pitchFamily="34" charset="-122"/>
                <a:ea typeface="Microsoft YaHei" panose="020B0503020204020204" pitchFamily="34" charset="-122"/>
              </a:rPr>
              <a:t> </a:t>
            </a:r>
            <a:r>
              <a:rPr kumimoji="1" lang="en-US" altLang="zh-CN" sz="2400" dirty="0">
                <a:latin typeface="Microsoft YaHei" panose="020B0503020204020204" pitchFamily="34" charset="-122"/>
                <a:ea typeface="Microsoft YaHei" panose="020B0503020204020204" pitchFamily="34" charset="-122"/>
              </a:rPr>
              <a:t>,1/4</a:t>
            </a:r>
            <a:r>
              <a:rPr kumimoji="1" lang="zh-CN" altLang="en-US" sz="2400" dirty="0">
                <a:latin typeface="Microsoft YaHei" panose="020B0503020204020204" pitchFamily="34" charset="-122"/>
                <a:ea typeface="Microsoft YaHei" panose="020B0503020204020204" pitchFamily="34" charset="-122"/>
              </a:rPr>
              <a:t>？</a:t>
            </a:r>
            <a:endParaRPr kumimoji="1" lang="en-US" altLang="zh-CN" sz="24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6113332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12AA8BCC-7B15-4842-80C2-48C079429338}"/>
              </a:ext>
            </a:extLst>
          </p:cNvPr>
          <p:cNvSpPr txBox="1"/>
          <p:nvPr/>
        </p:nvSpPr>
        <p:spPr>
          <a:xfrm>
            <a:off x="2520000" y="720000"/>
            <a:ext cx="7735824" cy="830997"/>
          </a:xfrm>
          <a:prstGeom prst="rect">
            <a:avLst/>
          </a:prstGeom>
          <a:noFill/>
        </p:spPr>
        <p:txBody>
          <a:bodyPr wrap="square" rtlCol="0">
            <a:spAutoFit/>
          </a:bodyPr>
          <a:lstStyle/>
          <a:p>
            <a:pPr algn="ctr"/>
            <a:r>
              <a:rPr kumimoji="1" lang="zh-CN" altLang="en-US" sz="4800" dirty="0">
                <a:latin typeface="Microsoft YaHei" panose="020B0503020204020204" pitchFamily="34" charset="-122"/>
                <a:ea typeface="Microsoft YaHei" panose="020B0503020204020204" pitchFamily="34" charset="-122"/>
              </a:rPr>
              <a:t>这节课讲啥？</a:t>
            </a:r>
          </a:p>
        </p:txBody>
      </p:sp>
      <p:sp>
        <p:nvSpPr>
          <p:cNvPr id="8" name="文本框 7">
            <a:extLst>
              <a:ext uri="{FF2B5EF4-FFF2-40B4-BE49-F238E27FC236}">
                <a16:creationId xmlns:a16="http://schemas.microsoft.com/office/drawing/2014/main" id="{B294230C-E86E-7247-BAC6-5F43DED3D0AF}"/>
              </a:ext>
            </a:extLst>
          </p:cNvPr>
          <p:cNvSpPr txBox="1"/>
          <p:nvPr/>
        </p:nvSpPr>
        <p:spPr>
          <a:xfrm>
            <a:off x="4571094" y="1550997"/>
            <a:ext cx="4489778" cy="5660561"/>
          </a:xfrm>
          <a:prstGeom prst="rect">
            <a:avLst/>
          </a:prstGeom>
          <a:noFill/>
        </p:spPr>
        <p:txBody>
          <a:bodyPr wrap="square" tIns="360000" bIns="360000" rtlCol="0">
            <a:spAutoFit/>
          </a:bodyPr>
          <a:lstStyle/>
          <a:p>
            <a:pPr marL="571500" indent="-571500">
              <a:lnSpc>
                <a:spcPct val="150000"/>
              </a:lnSpc>
              <a:buFont typeface="Wingdings" pitchFamily="2" charset="2"/>
              <a:buChar char="Ø"/>
            </a:pPr>
            <a:r>
              <a:rPr kumimoji="1" lang="zh-CN" altLang="en-US" sz="2400" dirty="0">
                <a:latin typeface="Microsoft YaHei" panose="020B0503020204020204" pitchFamily="34" charset="-122"/>
                <a:ea typeface="Microsoft YaHei" panose="020B0503020204020204" pitchFamily="34" charset="-122"/>
              </a:rPr>
              <a:t>什么是查找</a:t>
            </a:r>
            <a:endParaRPr kumimoji="1" lang="en-US" altLang="zh-CN" sz="2400" dirty="0">
              <a:latin typeface="Microsoft YaHei" panose="020B0503020204020204" pitchFamily="34" charset="-122"/>
              <a:ea typeface="Microsoft YaHei" panose="020B0503020204020204" pitchFamily="34" charset="-122"/>
            </a:endParaRPr>
          </a:p>
          <a:p>
            <a:pPr marL="571500" indent="-571500">
              <a:lnSpc>
                <a:spcPct val="150000"/>
              </a:lnSpc>
              <a:buFont typeface="Wingdings" pitchFamily="2" charset="2"/>
              <a:buChar char="Ø"/>
            </a:pPr>
            <a:r>
              <a:rPr kumimoji="1" lang="zh-CN" altLang="en-US" sz="2400" dirty="0">
                <a:latin typeface="Microsoft YaHei" panose="020B0503020204020204" pitchFamily="34" charset="-122"/>
                <a:ea typeface="Microsoft YaHei" panose="020B0503020204020204" pitchFamily="34" charset="-122"/>
              </a:rPr>
              <a:t>静态查找</a:t>
            </a:r>
            <a:endParaRPr kumimoji="1" lang="en-US" altLang="zh-CN" sz="2400" dirty="0">
              <a:latin typeface="Microsoft YaHei" panose="020B0503020204020204" pitchFamily="34" charset="-122"/>
              <a:ea typeface="Microsoft YaHei" panose="020B0503020204020204" pitchFamily="34" charset="-122"/>
            </a:endParaRPr>
          </a:p>
          <a:p>
            <a:pPr marL="1028700" lvl="1" indent="-571500">
              <a:lnSpc>
                <a:spcPct val="150000"/>
              </a:lnSpc>
              <a:buFont typeface="Wingdings" pitchFamily="2" charset="2"/>
              <a:buChar char="Ø"/>
            </a:pPr>
            <a:r>
              <a:rPr kumimoji="1" lang="zh-CN" altLang="en-US" sz="2400" dirty="0">
                <a:latin typeface="Microsoft YaHei" panose="020B0503020204020204" pitchFamily="34" charset="-122"/>
                <a:ea typeface="Microsoft YaHei" panose="020B0503020204020204" pitchFamily="34" charset="-122"/>
              </a:rPr>
              <a:t>顺序表查找</a:t>
            </a:r>
            <a:endParaRPr kumimoji="1" lang="en-US" altLang="zh-CN" sz="2400" dirty="0">
              <a:latin typeface="Microsoft YaHei" panose="020B0503020204020204" pitchFamily="34" charset="-122"/>
              <a:ea typeface="Microsoft YaHei" panose="020B0503020204020204" pitchFamily="34" charset="-122"/>
            </a:endParaRPr>
          </a:p>
          <a:p>
            <a:pPr marL="1028700" lvl="1" indent="-571500">
              <a:lnSpc>
                <a:spcPct val="150000"/>
              </a:lnSpc>
              <a:spcBef>
                <a:spcPts val="100"/>
              </a:spcBef>
              <a:buFont typeface="Wingdings" pitchFamily="2" charset="2"/>
              <a:buChar char="Ø"/>
            </a:pPr>
            <a:r>
              <a:rPr kumimoji="1" lang="zh-CN" altLang="en-US" sz="2400" dirty="0">
                <a:latin typeface="Microsoft YaHei" panose="020B0503020204020204" pitchFamily="34" charset="-122"/>
                <a:ea typeface="Microsoft YaHei" panose="020B0503020204020204" pitchFamily="34" charset="-122"/>
              </a:rPr>
              <a:t>有序表查找</a:t>
            </a:r>
          </a:p>
          <a:p>
            <a:pPr marL="571500" indent="-571500">
              <a:lnSpc>
                <a:spcPct val="150000"/>
              </a:lnSpc>
              <a:buFont typeface="Wingdings" pitchFamily="2" charset="2"/>
              <a:buChar char="Ø"/>
            </a:pPr>
            <a:r>
              <a:rPr kumimoji="1" lang="zh-CN" altLang="en-US" sz="2400" dirty="0">
                <a:latin typeface="Microsoft YaHei" panose="020B0503020204020204" pitchFamily="34" charset="-122"/>
                <a:ea typeface="Microsoft YaHei" panose="020B0503020204020204" pitchFamily="34" charset="-122"/>
              </a:rPr>
              <a:t>动态查找</a:t>
            </a:r>
            <a:endParaRPr kumimoji="1" lang="en-US" altLang="zh-CN" sz="2400" dirty="0">
              <a:latin typeface="Microsoft YaHei" panose="020B0503020204020204" pitchFamily="34" charset="-122"/>
              <a:ea typeface="Microsoft YaHei" panose="020B0503020204020204" pitchFamily="34" charset="-122"/>
            </a:endParaRPr>
          </a:p>
          <a:p>
            <a:pPr marL="1028700" lvl="1" indent="-571500">
              <a:lnSpc>
                <a:spcPct val="150000"/>
              </a:lnSpc>
              <a:buFont typeface="Wingdings" pitchFamily="2" charset="2"/>
              <a:buChar char="Ø"/>
            </a:pPr>
            <a:r>
              <a:rPr kumimoji="1" lang="zh-CN" altLang="en-US" sz="2400" dirty="0">
                <a:latin typeface="Microsoft YaHei" panose="020B0503020204020204" pitchFamily="34" charset="-122"/>
                <a:ea typeface="Microsoft YaHei" panose="020B0503020204020204" pitchFamily="34" charset="-122"/>
              </a:rPr>
              <a:t>二叉排序树</a:t>
            </a:r>
            <a:endParaRPr kumimoji="1" lang="en-US" altLang="zh-CN" sz="2400" dirty="0">
              <a:latin typeface="Microsoft YaHei" panose="020B0503020204020204" pitchFamily="34" charset="-122"/>
              <a:ea typeface="Microsoft YaHei" panose="020B0503020204020204" pitchFamily="34" charset="-122"/>
            </a:endParaRPr>
          </a:p>
          <a:p>
            <a:pPr marL="1028700" lvl="1" indent="-571500">
              <a:lnSpc>
                <a:spcPct val="150000"/>
              </a:lnSpc>
              <a:buFont typeface="Wingdings" pitchFamily="2" charset="2"/>
              <a:buChar char="Ø"/>
            </a:pPr>
            <a:r>
              <a:rPr kumimoji="1" lang="zh-CN" altLang="en-US" sz="2400" dirty="0">
                <a:latin typeface="Microsoft YaHei" panose="020B0503020204020204" pitchFamily="34" charset="-122"/>
                <a:ea typeface="Microsoft YaHei" panose="020B0503020204020204" pitchFamily="34" charset="-122"/>
              </a:rPr>
              <a:t>平衡二叉树</a:t>
            </a:r>
            <a:endParaRPr kumimoji="1" lang="en-US" altLang="zh-CN" sz="2400" dirty="0">
              <a:latin typeface="Microsoft YaHei" panose="020B0503020204020204" pitchFamily="34" charset="-122"/>
              <a:ea typeface="Microsoft YaHei" panose="020B0503020204020204" pitchFamily="34" charset="-122"/>
            </a:endParaRPr>
          </a:p>
          <a:p>
            <a:pPr marL="571500" indent="-571500">
              <a:lnSpc>
                <a:spcPct val="150000"/>
              </a:lnSpc>
              <a:buFont typeface="Wingdings" pitchFamily="2" charset="2"/>
              <a:buChar char="Ø"/>
            </a:pPr>
            <a:r>
              <a:rPr kumimoji="1" lang="zh-CN" altLang="en-US" sz="2400" dirty="0">
                <a:latin typeface="Microsoft YaHei" panose="020B0503020204020204" pitchFamily="34" charset="-122"/>
                <a:ea typeface="Microsoft YaHei" panose="020B0503020204020204" pitchFamily="34" charset="-122"/>
              </a:rPr>
              <a:t>二叉查找</a:t>
            </a:r>
            <a:endParaRPr kumimoji="1" lang="en-US" altLang="zh-CN" sz="2400" dirty="0">
              <a:latin typeface="Microsoft YaHei" panose="020B0503020204020204" pitchFamily="34" charset="-122"/>
              <a:ea typeface="Microsoft YaHei" panose="020B0503020204020204" pitchFamily="34" charset="-122"/>
            </a:endParaRPr>
          </a:p>
          <a:p>
            <a:pPr marL="571500" indent="-571500">
              <a:lnSpc>
                <a:spcPct val="150000"/>
              </a:lnSpc>
              <a:buFont typeface="Wingdings" pitchFamily="2" charset="2"/>
              <a:buChar char="Ø"/>
            </a:pPr>
            <a:r>
              <a:rPr kumimoji="1" lang="zh-CN" altLang="en-US" sz="2400" dirty="0">
                <a:latin typeface="Microsoft YaHei" panose="020B0503020204020204" pitchFamily="34" charset="-122"/>
                <a:ea typeface="Microsoft YaHei" panose="020B0503020204020204" pitchFamily="34" charset="-122"/>
              </a:rPr>
              <a:t>散列表</a:t>
            </a:r>
            <a:r>
              <a:rPr kumimoji="1" lang="en-US" altLang="zh-CN" sz="2400" dirty="0">
                <a:latin typeface="Microsoft YaHei" panose="020B0503020204020204" pitchFamily="34" charset="-122"/>
                <a:ea typeface="Microsoft YaHei" panose="020B0503020204020204" pitchFamily="34" charset="-122"/>
              </a:rPr>
              <a:t>Hash</a:t>
            </a:r>
            <a:r>
              <a:rPr kumimoji="1" lang="zh-CN" altLang="en-US" sz="2400" dirty="0">
                <a:latin typeface="Microsoft YaHei" panose="020B0503020204020204" pitchFamily="34" charset="-122"/>
                <a:ea typeface="Microsoft YaHei" panose="020B0503020204020204" pitchFamily="34" charset="-122"/>
              </a:rPr>
              <a:t>查找</a:t>
            </a:r>
            <a:endParaRPr kumimoji="1" lang="en-US" altLang="zh-CN" sz="24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40385583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2054352" y="630545"/>
            <a:ext cx="808329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2.2</a:t>
            </a:r>
            <a:r>
              <a:rPr kumimoji="1" lang="zh-CN" altLang="en-US" sz="4800" dirty="0">
                <a:latin typeface="Microsoft YaHei" panose="020B0503020204020204" pitchFamily="34" charset="-122"/>
                <a:ea typeface="Microsoft YaHei" panose="020B0503020204020204" pitchFamily="34" charset="-122"/>
              </a:rPr>
              <a:t>  二分查找是否可以改进</a:t>
            </a:r>
          </a:p>
        </p:txBody>
      </p:sp>
      <p:sp>
        <p:nvSpPr>
          <p:cNvPr id="8" name="文本框 7">
            <a:extLst>
              <a:ext uri="{FF2B5EF4-FFF2-40B4-BE49-F238E27FC236}">
                <a16:creationId xmlns:a16="http://schemas.microsoft.com/office/drawing/2014/main" id="{75D7D6ED-43A8-DC4B-84B6-AB03F6270117}"/>
              </a:ext>
            </a:extLst>
          </p:cNvPr>
          <p:cNvSpPr txBox="1"/>
          <p:nvPr/>
        </p:nvSpPr>
        <p:spPr>
          <a:xfrm>
            <a:off x="2054352" y="1776952"/>
            <a:ext cx="8527606" cy="5013039"/>
          </a:xfrm>
          <a:prstGeom prst="rect">
            <a:avLst/>
          </a:prstGeom>
          <a:noFill/>
        </p:spPr>
        <p:txBody>
          <a:bodyPr wrap="square" rtlCol="0">
            <a:spAutoFit/>
          </a:bodyPr>
          <a:lstStyle/>
          <a:p>
            <a:pPr>
              <a:lnSpc>
                <a:spcPct val="150000"/>
              </a:lnSpc>
            </a:pPr>
            <a:r>
              <a:rPr kumimoji="1" lang="zh-CN" altLang="en-US" sz="2400" dirty="0">
                <a:latin typeface="Microsoft YaHei" panose="020B0503020204020204" pitchFamily="34" charset="-122"/>
                <a:ea typeface="Microsoft YaHei" panose="020B0503020204020204" pitchFamily="34" charset="-122"/>
              </a:rPr>
              <a:t>打个比方，在英文词典里查“</a:t>
            </a:r>
            <a:r>
              <a:rPr kumimoji="1" lang="en-US" altLang="zh-CN" sz="2400" dirty="0">
                <a:latin typeface="Microsoft YaHei" panose="020B0503020204020204" pitchFamily="34" charset="-122"/>
                <a:ea typeface="Microsoft YaHei" panose="020B0503020204020204" pitchFamily="34" charset="-122"/>
              </a:rPr>
              <a:t>apple”</a:t>
            </a:r>
            <a:r>
              <a:rPr kumimoji="1" lang="zh-CN" altLang="en-US" sz="2400" dirty="0">
                <a:latin typeface="Microsoft YaHei" panose="020B0503020204020204" pitchFamily="34" charset="-122"/>
                <a:ea typeface="Microsoft YaHei" panose="020B0503020204020204" pitchFamily="34" charset="-122"/>
              </a:rPr>
              <a:t>，你下意识里翻开词典是翻前面的书页还是后面的书页呢？如果再让你查“</a:t>
            </a:r>
            <a:r>
              <a:rPr kumimoji="1" lang="en-US" altLang="zh-CN" sz="2400" dirty="0">
                <a:latin typeface="Microsoft YaHei" panose="020B0503020204020204" pitchFamily="34" charset="-122"/>
                <a:ea typeface="Microsoft YaHei" panose="020B0503020204020204" pitchFamily="34" charset="-122"/>
              </a:rPr>
              <a:t>zoo”</a:t>
            </a:r>
            <a:r>
              <a:rPr kumimoji="1" lang="zh-CN" altLang="en-US" sz="2400" dirty="0">
                <a:latin typeface="Microsoft YaHei" panose="020B0503020204020204" pitchFamily="34" charset="-122"/>
                <a:ea typeface="Microsoft YaHei" panose="020B0503020204020204" pitchFamily="34" charset="-122"/>
              </a:rPr>
              <a:t>，你又怎么查？</a:t>
            </a:r>
            <a:r>
              <a:rPr kumimoji="1" lang="zh-CN" altLang="en-US" sz="2400" u="sng" dirty="0">
                <a:latin typeface="Microsoft YaHei" panose="020B0503020204020204" pitchFamily="34" charset="-122"/>
                <a:ea typeface="Microsoft YaHei" panose="020B0503020204020204" pitchFamily="34" charset="-122"/>
              </a:rPr>
              <a:t>很显然，这里你绝对不会是从中间开始查起，而是有一定目的的往前或往后翻。</a:t>
            </a:r>
            <a:endParaRPr kumimoji="1" lang="en-US" altLang="zh-CN" sz="2400" dirty="0">
              <a:latin typeface="Microsoft YaHei" panose="020B0503020204020204" pitchFamily="34" charset="-122"/>
              <a:ea typeface="Microsoft YaHei" panose="020B0503020204020204" pitchFamily="34" charset="-122"/>
            </a:endParaRPr>
          </a:p>
          <a:p>
            <a:pPr>
              <a:lnSpc>
                <a:spcPct val="150000"/>
              </a:lnSpc>
            </a:pPr>
            <a:r>
              <a:rPr kumimoji="1" lang="zh-CN" altLang="en-US" sz="2400" dirty="0">
                <a:latin typeface="Microsoft YaHei" panose="020B0503020204020204" pitchFamily="34" charset="-122"/>
                <a:ea typeface="Microsoft YaHei" panose="020B0503020204020204" pitchFamily="34" charset="-122"/>
              </a:rPr>
              <a:t>同样的，比如</a:t>
            </a:r>
            <a:r>
              <a:rPr kumimoji="1" lang="zh-CN" altLang="en-US" sz="2400" u="sng" dirty="0">
                <a:latin typeface="Microsoft YaHei" panose="020B0503020204020204" pitchFamily="34" charset="-122"/>
                <a:ea typeface="Microsoft YaHei" panose="020B0503020204020204" pitchFamily="34" charset="-122"/>
              </a:rPr>
              <a:t>要在取值范围</a:t>
            </a:r>
            <a:r>
              <a:rPr kumimoji="1" lang="en-US" altLang="zh-CN" sz="2400" u="sng" dirty="0">
                <a:latin typeface="Microsoft YaHei" panose="020B0503020204020204" pitchFamily="34" charset="-122"/>
                <a:ea typeface="Microsoft YaHei" panose="020B0503020204020204" pitchFamily="34" charset="-122"/>
              </a:rPr>
              <a:t>0</a:t>
            </a:r>
            <a:r>
              <a:rPr kumimoji="1" lang="zh-CN" altLang="en-US" sz="2400" u="sng" dirty="0">
                <a:latin typeface="Microsoft YaHei" panose="020B0503020204020204" pitchFamily="34" charset="-122"/>
                <a:ea typeface="Microsoft YaHei" panose="020B0503020204020204" pitchFamily="34" charset="-122"/>
              </a:rPr>
              <a:t>～</a:t>
            </a:r>
            <a:r>
              <a:rPr kumimoji="1" lang="en-US" altLang="zh-CN" sz="2400" u="sng" dirty="0">
                <a:latin typeface="Microsoft YaHei" panose="020B0503020204020204" pitchFamily="34" charset="-122"/>
                <a:ea typeface="Microsoft YaHei" panose="020B0503020204020204" pitchFamily="34" charset="-122"/>
              </a:rPr>
              <a:t>10000</a:t>
            </a:r>
            <a:r>
              <a:rPr kumimoji="1" lang="zh-CN" altLang="en-US" sz="2400" u="sng" dirty="0">
                <a:latin typeface="Microsoft YaHei" panose="020B0503020204020204" pitchFamily="34" charset="-122"/>
                <a:ea typeface="Microsoft YaHei" panose="020B0503020204020204" pitchFamily="34" charset="-122"/>
              </a:rPr>
              <a:t>之间</a:t>
            </a:r>
            <a:r>
              <a:rPr kumimoji="1" lang="en-US" altLang="zh-CN" sz="2400" u="sng" dirty="0">
                <a:latin typeface="Microsoft YaHei" panose="020B0503020204020204" pitchFamily="34" charset="-122"/>
                <a:ea typeface="Microsoft YaHei" panose="020B0503020204020204" pitchFamily="34" charset="-122"/>
              </a:rPr>
              <a:t>100</a:t>
            </a:r>
            <a:r>
              <a:rPr kumimoji="1" lang="zh-CN" altLang="en-US" sz="2400" u="sng" dirty="0">
                <a:latin typeface="Microsoft YaHei" panose="020B0503020204020204" pitchFamily="34" charset="-122"/>
                <a:ea typeface="Microsoft YaHei" panose="020B0503020204020204" pitchFamily="34" charset="-122"/>
              </a:rPr>
              <a:t>个元素从小到大均匀分布的数组中查找</a:t>
            </a:r>
            <a:r>
              <a:rPr kumimoji="1" lang="en-US" altLang="zh-CN" sz="2400" u="sng" dirty="0">
                <a:latin typeface="Microsoft YaHei" panose="020B0503020204020204" pitchFamily="34" charset="-122"/>
                <a:ea typeface="Microsoft YaHei" panose="020B0503020204020204" pitchFamily="34" charset="-122"/>
              </a:rPr>
              <a:t>5</a:t>
            </a:r>
            <a:r>
              <a:rPr kumimoji="1" lang="zh-CN" altLang="en-US" sz="2400" u="sng" dirty="0">
                <a:latin typeface="Microsoft YaHei" panose="020B0503020204020204" pitchFamily="34" charset="-122"/>
                <a:ea typeface="Microsoft YaHei" panose="020B0503020204020204" pitchFamily="34" charset="-122"/>
              </a:rPr>
              <a:t>，我们自然会考虑从数组下标较小的开始查找</a:t>
            </a:r>
            <a:r>
              <a:rPr kumimoji="1" lang="zh-CN" altLang="en-US" sz="2400" dirty="0">
                <a:latin typeface="Microsoft YaHei" panose="020B0503020204020204" pitchFamily="34" charset="-122"/>
                <a:ea typeface="Microsoft YaHei" panose="020B0503020204020204" pitchFamily="34" charset="-122"/>
              </a:rPr>
              <a:t>。</a:t>
            </a:r>
          </a:p>
          <a:p>
            <a:pPr>
              <a:lnSpc>
                <a:spcPct val="150000"/>
              </a:lnSpc>
            </a:pPr>
            <a:r>
              <a:rPr kumimoji="1" lang="zh-CN" altLang="en-US" sz="2400" b="1" u="sng" dirty="0">
                <a:latin typeface="Microsoft YaHei" panose="020B0503020204020204" pitchFamily="34" charset="-122"/>
                <a:ea typeface="Microsoft YaHei" panose="020B0503020204020204" pitchFamily="34" charset="-122"/>
              </a:rPr>
              <a:t>二分查找缺少了 对最小值，最大值，以及数值分布信息的利用，只是简单地划分，因此必定在效率上存在改进之处</a:t>
            </a:r>
          </a:p>
        </p:txBody>
      </p:sp>
    </p:spTree>
    <p:extLst>
      <p:ext uri="{BB962C8B-B14F-4D97-AF65-F5344CB8AC3E}">
        <p14:creationId xmlns:p14="http://schemas.microsoft.com/office/powerpoint/2010/main" val="34729556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1349697" y="798773"/>
            <a:ext cx="949260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2.2</a:t>
            </a:r>
            <a:r>
              <a:rPr kumimoji="1" lang="zh-CN" altLang="en-US" sz="4800" dirty="0">
                <a:latin typeface="Microsoft YaHei" panose="020B0503020204020204" pitchFamily="34" charset="-122"/>
                <a:ea typeface="Microsoft YaHei" panose="020B0503020204020204" pitchFamily="34" charset="-122"/>
              </a:rPr>
              <a:t>  二分查找的变种</a:t>
            </a:r>
            <a:r>
              <a:rPr kumimoji="1" lang="en-US" altLang="zh-CN" sz="4800" dirty="0">
                <a:latin typeface="Microsoft YaHei" panose="020B0503020204020204" pitchFamily="34" charset="-122"/>
                <a:ea typeface="Microsoft YaHei" panose="020B0503020204020204" pitchFamily="34" charset="-122"/>
              </a:rPr>
              <a:t>---</a:t>
            </a:r>
            <a:r>
              <a:rPr kumimoji="1" lang="zh-CN" altLang="en-US" sz="4800" dirty="0">
                <a:latin typeface="Microsoft YaHei" panose="020B0503020204020204" pitchFamily="34" charset="-122"/>
                <a:ea typeface="Microsoft YaHei" panose="020B0503020204020204" pitchFamily="34" charset="-122"/>
              </a:rPr>
              <a:t>插值查找</a:t>
            </a:r>
          </a:p>
        </p:txBody>
      </p:sp>
      <p:sp>
        <p:nvSpPr>
          <p:cNvPr id="8" name="文本框 7">
            <a:extLst>
              <a:ext uri="{FF2B5EF4-FFF2-40B4-BE49-F238E27FC236}">
                <a16:creationId xmlns:a16="http://schemas.microsoft.com/office/drawing/2014/main" id="{75D7D6ED-43A8-DC4B-84B6-AB03F6270117}"/>
              </a:ext>
            </a:extLst>
          </p:cNvPr>
          <p:cNvSpPr txBox="1"/>
          <p:nvPr/>
        </p:nvSpPr>
        <p:spPr>
          <a:xfrm>
            <a:off x="1832197" y="2404800"/>
            <a:ext cx="8527606" cy="1689052"/>
          </a:xfrm>
          <a:prstGeom prst="rect">
            <a:avLst/>
          </a:prstGeom>
          <a:noFill/>
        </p:spPr>
        <p:txBody>
          <a:bodyPr wrap="square" rtlCol="0">
            <a:spAutoFit/>
          </a:bodyPr>
          <a:lstStyle/>
          <a:p>
            <a:pPr>
              <a:lnSpc>
                <a:spcPct val="150000"/>
              </a:lnSpc>
            </a:pPr>
            <a:r>
              <a:rPr kumimoji="1" lang="zh-CN" altLang="en-US" sz="2400" dirty="0">
                <a:latin typeface="Microsoft YaHei" panose="020B0503020204020204" pitchFamily="34" charset="-122"/>
                <a:ea typeface="Microsoft YaHei" panose="020B0503020204020204" pitchFamily="34" charset="-122"/>
              </a:rPr>
              <a:t>插值查找（</a:t>
            </a:r>
            <a:r>
              <a:rPr kumimoji="1" lang="en-US" altLang="zh-CN" sz="2400" dirty="0">
                <a:latin typeface="Microsoft YaHei" panose="020B0503020204020204" pitchFamily="34" charset="-122"/>
                <a:ea typeface="Microsoft YaHei" panose="020B0503020204020204" pitchFamily="34" charset="-122"/>
              </a:rPr>
              <a:t>Interpolation Search</a:t>
            </a:r>
            <a:r>
              <a:rPr kumimoji="1" lang="zh-CN" altLang="en-US" sz="2400" dirty="0">
                <a:latin typeface="Microsoft YaHei" panose="020B0503020204020204" pitchFamily="34" charset="-122"/>
                <a:ea typeface="Microsoft YaHei" panose="020B0503020204020204" pitchFamily="34" charset="-122"/>
              </a:rPr>
              <a:t>）是根据要查找的关键字</a:t>
            </a:r>
            <a:r>
              <a:rPr kumimoji="1" lang="en-US" altLang="zh-CN" sz="2400" dirty="0">
                <a:latin typeface="Microsoft YaHei" panose="020B0503020204020204" pitchFamily="34" charset="-122"/>
                <a:ea typeface="Microsoft YaHei" panose="020B0503020204020204" pitchFamily="34" charset="-122"/>
              </a:rPr>
              <a:t>key</a:t>
            </a:r>
            <a:r>
              <a:rPr kumimoji="1" lang="zh-CN" altLang="en-US" sz="2400" dirty="0">
                <a:latin typeface="Microsoft YaHei" panose="020B0503020204020204" pitchFamily="34" charset="-122"/>
                <a:ea typeface="Microsoft YaHei" panose="020B0503020204020204" pitchFamily="34" charset="-122"/>
              </a:rPr>
              <a:t>与查找表中</a:t>
            </a:r>
            <a:r>
              <a:rPr kumimoji="1" lang="zh-CN" altLang="en-US" sz="2400" u="sng" dirty="0">
                <a:latin typeface="Microsoft YaHei" panose="020B0503020204020204" pitchFamily="34" charset="-122"/>
                <a:ea typeface="Microsoft YaHei" panose="020B0503020204020204" pitchFamily="34" charset="-122"/>
              </a:rPr>
              <a:t>最大最小记录</a:t>
            </a:r>
            <a:r>
              <a:rPr kumimoji="1" lang="zh-CN" altLang="en-US" sz="2400" dirty="0">
                <a:latin typeface="Microsoft YaHei" panose="020B0503020204020204" pitchFamily="34" charset="-122"/>
                <a:ea typeface="Microsoft YaHei" panose="020B0503020204020204" pitchFamily="34" charset="-122"/>
              </a:rPr>
              <a:t>的关键字比较后的查找方法，其核心就在于插值的计算公式 </a:t>
            </a:r>
            <a:r>
              <a:rPr kumimoji="1" lang="en-US" altLang="zh-CN" sz="2400" dirty="0">
                <a:latin typeface="Microsoft YaHei" panose="020B0503020204020204" pitchFamily="34" charset="-122"/>
                <a:ea typeface="Microsoft YaHei" panose="020B0503020204020204" pitchFamily="34" charset="-122"/>
              </a:rPr>
              <a:t>(key-a[low])/(a[high]-a[low])</a:t>
            </a:r>
            <a:r>
              <a:rPr kumimoji="1" lang="zh-CN" altLang="en-US" sz="2400" dirty="0">
                <a:latin typeface="Microsoft YaHei" panose="020B0503020204020204" pitchFamily="34" charset="-122"/>
                <a:ea typeface="Microsoft YaHei" panose="020B0503020204020204" pitchFamily="34" charset="-122"/>
              </a:rPr>
              <a:t>。</a:t>
            </a:r>
            <a:endParaRPr kumimoji="1" lang="en-US" altLang="zh-CN" sz="2400" dirty="0">
              <a:latin typeface="Microsoft YaHei" panose="020B0503020204020204" pitchFamily="34" charset="-122"/>
              <a:ea typeface="Microsoft YaHei" panose="020B0503020204020204" pitchFamily="34" charset="-122"/>
            </a:endParaRPr>
          </a:p>
        </p:txBody>
      </p:sp>
      <p:pic>
        <p:nvPicPr>
          <p:cNvPr id="2" name="图片 1">
            <a:extLst>
              <a:ext uri="{FF2B5EF4-FFF2-40B4-BE49-F238E27FC236}">
                <a16:creationId xmlns:a16="http://schemas.microsoft.com/office/drawing/2014/main" id="{74D43398-B659-5642-BC1F-BAF240F7B0DC}"/>
              </a:ext>
            </a:extLst>
          </p:cNvPr>
          <p:cNvPicPr>
            <a:picLocks noChangeAspect="1"/>
          </p:cNvPicPr>
          <p:nvPr/>
        </p:nvPicPr>
        <p:blipFill>
          <a:blip r:embed="rId3"/>
          <a:stretch>
            <a:fillRect/>
          </a:stretch>
        </p:blipFill>
        <p:spPr>
          <a:xfrm>
            <a:off x="157718" y="4883318"/>
            <a:ext cx="5449482" cy="1100178"/>
          </a:xfrm>
          <a:prstGeom prst="rect">
            <a:avLst/>
          </a:prstGeom>
        </p:spPr>
      </p:pic>
      <p:pic>
        <p:nvPicPr>
          <p:cNvPr id="4" name="图片 3">
            <a:extLst>
              <a:ext uri="{FF2B5EF4-FFF2-40B4-BE49-F238E27FC236}">
                <a16:creationId xmlns:a16="http://schemas.microsoft.com/office/drawing/2014/main" id="{CAF89501-345C-2343-AEBC-4CA548B08DE8}"/>
              </a:ext>
            </a:extLst>
          </p:cNvPr>
          <p:cNvPicPr>
            <a:picLocks noChangeAspect="1"/>
          </p:cNvPicPr>
          <p:nvPr/>
        </p:nvPicPr>
        <p:blipFill>
          <a:blip r:embed="rId4"/>
          <a:stretch>
            <a:fillRect/>
          </a:stretch>
        </p:blipFill>
        <p:spPr>
          <a:xfrm>
            <a:off x="6080242" y="4883319"/>
            <a:ext cx="6000967" cy="1100178"/>
          </a:xfrm>
          <a:prstGeom prst="rect">
            <a:avLst/>
          </a:prstGeom>
        </p:spPr>
      </p:pic>
      <p:sp>
        <p:nvSpPr>
          <p:cNvPr id="5" name="右箭头 4">
            <a:extLst>
              <a:ext uri="{FF2B5EF4-FFF2-40B4-BE49-F238E27FC236}">
                <a16:creationId xmlns:a16="http://schemas.microsoft.com/office/drawing/2014/main" id="{3A4EA9EF-E881-6E4E-8BB8-17CA150E7B54}"/>
              </a:ext>
            </a:extLst>
          </p:cNvPr>
          <p:cNvSpPr/>
          <p:nvPr/>
        </p:nvSpPr>
        <p:spPr>
          <a:xfrm>
            <a:off x="5613991" y="5316279"/>
            <a:ext cx="381191" cy="2339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文本框 5">
            <a:extLst>
              <a:ext uri="{FF2B5EF4-FFF2-40B4-BE49-F238E27FC236}">
                <a16:creationId xmlns:a16="http://schemas.microsoft.com/office/drawing/2014/main" id="{F3F2D9D2-8DF6-3249-861A-FD8C93BD2DB5}"/>
              </a:ext>
            </a:extLst>
          </p:cNvPr>
          <p:cNvSpPr txBox="1"/>
          <p:nvPr/>
        </p:nvSpPr>
        <p:spPr>
          <a:xfrm>
            <a:off x="1349698" y="6188149"/>
            <a:ext cx="1265912" cy="382772"/>
          </a:xfrm>
          <a:prstGeom prst="rect">
            <a:avLst/>
          </a:prstGeom>
          <a:solidFill>
            <a:schemeClr val="accent2"/>
          </a:solidFill>
        </p:spPr>
        <p:txBody>
          <a:bodyPr wrap="square" rtlCol="0">
            <a:spAutoFit/>
          </a:bodyPr>
          <a:lstStyle/>
          <a:p>
            <a:r>
              <a:rPr kumimoji="1" lang="zh-CN" altLang="en-US" dirty="0">
                <a:solidFill>
                  <a:schemeClr val="bg1"/>
                </a:solidFill>
              </a:rPr>
              <a:t>二分查找</a:t>
            </a:r>
          </a:p>
        </p:txBody>
      </p:sp>
      <p:sp>
        <p:nvSpPr>
          <p:cNvPr id="9" name="文本框 8">
            <a:extLst>
              <a:ext uri="{FF2B5EF4-FFF2-40B4-BE49-F238E27FC236}">
                <a16:creationId xmlns:a16="http://schemas.microsoft.com/office/drawing/2014/main" id="{1DFDDBE0-1E5C-F449-955C-B01ABAF40742}"/>
              </a:ext>
            </a:extLst>
          </p:cNvPr>
          <p:cNvSpPr txBox="1"/>
          <p:nvPr/>
        </p:nvSpPr>
        <p:spPr>
          <a:xfrm>
            <a:off x="8364279" y="6188149"/>
            <a:ext cx="1265913" cy="382772"/>
          </a:xfrm>
          <a:prstGeom prst="rect">
            <a:avLst/>
          </a:prstGeom>
          <a:solidFill>
            <a:schemeClr val="accent2"/>
          </a:solidFill>
        </p:spPr>
        <p:txBody>
          <a:bodyPr wrap="square" rtlCol="0">
            <a:spAutoFit/>
          </a:bodyPr>
          <a:lstStyle/>
          <a:p>
            <a:r>
              <a:rPr kumimoji="1" lang="zh-CN" altLang="en-US" dirty="0">
                <a:solidFill>
                  <a:schemeClr val="bg1"/>
                </a:solidFill>
              </a:rPr>
              <a:t>插值查找</a:t>
            </a:r>
          </a:p>
        </p:txBody>
      </p:sp>
    </p:spTree>
    <p:extLst>
      <p:ext uri="{BB962C8B-B14F-4D97-AF65-F5344CB8AC3E}">
        <p14:creationId xmlns:p14="http://schemas.microsoft.com/office/powerpoint/2010/main" val="10414208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1349697" y="798773"/>
            <a:ext cx="949260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2.2</a:t>
            </a:r>
            <a:r>
              <a:rPr kumimoji="1" lang="zh-CN" altLang="en-US" sz="4800" dirty="0">
                <a:latin typeface="Microsoft YaHei" panose="020B0503020204020204" pitchFamily="34" charset="-122"/>
                <a:ea typeface="Microsoft YaHei" panose="020B0503020204020204" pitchFamily="34" charset="-122"/>
              </a:rPr>
              <a:t>  插值查找总结</a:t>
            </a:r>
          </a:p>
        </p:txBody>
      </p:sp>
      <p:sp>
        <p:nvSpPr>
          <p:cNvPr id="8" name="文本框 7">
            <a:extLst>
              <a:ext uri="{FF2B5EF4-FFF2-40B4-BE49-F238E27FC236}">
                <a16:creationId xmlns:a16="http://schemas.microsoft.com/office/drawing/2014/main" id="{75D7D6ED-43A8-DC4B-84B6-AB03F6270117}"/>
              </a:ext>
            </a:extLst>
          </p:cNvPr>
          <p:cNvSpPr txBox="1"/>
          <p:nvPr/>
        </p:nvSpPr>
        <p:spPr>
          <a:xfrm>
            <a:off x="1832197" y="2404800"/>
            <a:ext cx="8527606" cy="3351046"/>
          </a:xfrm>
          <a:prstGeom prst="rect">
            <a:avLst/>
          </a:prstGeom>
          <a:noFill/>
        </p:spPr>
        <p:txBody>
          <a:bodyPr wrap="square" rtlCol="0">
            <a:spAutoFit/>
          </a:bodyPr>
          <a:lstStyle/>
          <a:p>
            <a:pPr>
              <a:lnSpc>
                <a:spcPct val="150000"/>
              </a:lnSpc>
            </a:pPr>
            <a:r>
              <a:rPr kumimoji="1" lang="zh-CN" altLang="en-US" sz="2400" dirty="0">
                <a:latin typeface="Microsoft YaHei" panose="020B0503020204020204" pitchFamily="34" charset="-122"/>
                <a:ea typeface="Microsoft YaHei" panose="020B0503020204020204" pitchFamily="34" charset="-122"/>
              </a:rPr>
              <a:t>插值利用了 数据的分布信息，也就是</a:t>
            </a:r>
            <a:r>
              <a:rPr kumimoji="1" lang="zh-CN" altLang="en-US" sz="2400" b="1" u="sng" dirty="0">
                <a:latin typeface="Microsoft YaHei" panose="020B0503020204020204" pitchFamily="34" charset="-122"/>
                <a:ea typeface="Microsoft YaHei" panose="020B0503020204020204" pitchFamily="34" charset="-122"/>
              </a:rPr>
              <a:t>启发式信息</a:t>
            </a:r>
            <a:r>
              <a:rPr kumimoji="1" lang="zh-CN" altLang="en-US" sz="2400" dirty="0">
                <a:latin typeface="Microsoft YaHei" panose="020B0503020204020204" pitchFamily="34" charset="-122"/>
                <a:ea typeface="Microsoft YaHei" panose="020B0503020204020204" pitchFamily="34" charset="-122"/>
              </a:rPr>
              <a:t>。</a:t>
            </a:r>
            <a:endParaRPr kumimoji="1" lang="en-US" altLang="zh-CN" sz="2400" dirty="0">
              <a:latin typeface="Microsoft YaHei" panose="020B0503020204020204" pitchFamily="34" charset="-122"/>
              <a:ea typeface="Microsoft YaHei" panose="020B0503020204020204" pitchFamily="34" charset="-122"/>
            </a:endParaRPr>
          </a:p>
          <a:p>
            <a:pPr marL="342900" indent="-342900">
              <a:lnSpc>
                <a:spcPct val="150000"/>
              </a:lnSpc>
              <a:buFont typeface="Arial" panose="020B0604020202020204" pitchFamily="34" charset="0"/>
              <a:buChar char="•"/>
            </a:pPr>
            <a:r>
              <a:rPr kumimoji="1" lang="zh-CN" altLang="en-US" sz="2400" dirty="0">
                <a:latin typeface="Microsoft YaHei" panose="020B0503020204020204" pitchFamily="34" charset="-122"/>
                <a:ea typeface="Microsoft YaHei" panose="020B0503020204020204" pitchFamily="34" charset="-122"/>
              </a:rPr>
              <a:t>对于表长较大，而关键字分布又比较均匀的查找表来说，插值查找算法的平均性能比折半查找要好得多。</a:t>
            </a:r>
            <a:endParaRPr kumimoji="1" lang="en-US" altLang="zh-CN" sz="2400" dirty="0">
              <a:latin typeface="Microsoft YaHei" panose="020B0503020204020204" pitchFamily="34" charset="-122"/>
              <a:ea typeface="Microsoft YaHei" panose="020B0503020204020204" pitchFamily="34" charset="-122"/>
            </a:endParaRPr>
          </a:p>
          <a:p>
            <a:pPr marL="342900" indent="-342900">
              <a:lnSpc>
                <a:spcPct val="150000"/>
              </a:lnSpc>
              <a:buFont typeface="Arial" panose="020B0604020202020204" pitchFamily="34" charset="0"/>
              <a:buChar char="•"/>
            </a:pPr>
            <a:r>
              <a:rPr kumimoji="1" lang="zh-CN" altLang="en-US" sz="2400" dirty="0">
                <a:latin typeface="Microsoft YaHei" panose="020B0503020204020204" pitchFamily="34" charset="-122"/>
                <a:ea typeface="Microsoft YaHei" panose="020B0503020204020204" pitchFamily="34" charset="-122"/>
              </a:rPr>
              <a:t>反之，数组中如果分布类似</a:t>
            </a:r>
            <a:r>
              <a:rPr kumimoji="1" lang="en-US" altLang="zh-CN" sz="2400" dirty="0">
                <a:latin typeface="Microsoft YaHei" panose="020B0503020204020204" pitchFamily="34" charset="-122"/>
                <a:ea typeface="Microsoft YaHei" panose="020B0503020204020204" pitchFamily="34" charset="-122"/>
              </a:rPr>
              <a:t>{0,1,2,2000,2001,......,999998,999999}</a:t>
            </a:r>
            <a:r>
              <a:rPr kumimoji="1" lang="zh-CN" altLang="en-US" sz="2400" dirty="0">
                <a:latin typeface="Microsoft YaHei" panose="020B0503020204020204" pitchFamily="34" charset="-122"/>
                <a:ea typeface="Microsoft YaHei" panose="020B0503020204020204" pitchFamily="34" charset="-122"/>
              </a:rPr>
              <a:t>这种极端不均匀的数据，用插值查找未必是很合适的选择</a:t>
            </a:r>
          </a:p>
        </p:txBody>
      </p:sp>
    </p:spTree>
    <p:extLst>
      <p:ext uri="{BB962C8B-B14F-4D97-AF65-F5344CB8AC3E}">
        <p14:creationId xmlns:p14="http://schemas.microsoft.com/office/powerpoint/2010/main" val="25343415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1349697" y="798773"/>
            <a:ext cx="949260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2.2</a:t>
            </a:r>
            <a:r>
              <a:rPr kumimoji="1" lang="zh-CN" altLang="en-US" sz="4800" dirty="0">
                <a:latin typeface="Microsoft YaHei" panose="020B0503020204020204" pitchFamily="34" charset="-122"/>
                <a:ea typeface="Microsoft YaHei" panose="020B0503020204020204" pitchFamily="34" charset="-122"/>
              </a:rPr>
              <a:t> 线性索引查找</a:t>
            </a:r>
          </a:p>
        </p:txBody>
      </p:sp>
      <p:sp>
        <p:nvSpPr>
          <p:cNvPr id="8" name="文本框 7">
            <a:extLst>
              <a:ext uri="{FF2B5EF4-FFF2-40B4-BE49-F238E27FC236}">
                <a16:creationId xmlns:a16="http://schemas.microsoft.com/office/drawing/2014/main" id="{75D7D6ED-43A8-DC4B-84B6-AB03F6270117}"/>
              </a:ext>
            </a:extLst>
          </p:cNvPr>
          <p:cNvSpPr txBox="1"/>
          <p:nvPr/>
        </p:nvSpPr>
        <p:spPr>
          <a:xfrm>
            <a:off x="1832197" y="2404800"/>
            <a:ext cx="8527606" cy="3351046"/>
          </a:xfrm>
          <a:prstGeom prst="rect">
            <a:avLst/>
          </a:prstGeom>
          <a:noFill/>
        </p:spPr>
        <p:txBody>
          <a:bodyPr wrap="square" rtlCol="0">
            <a:spAutoFit/>
          </a:bodyPr>
          <a:lstStyle/>
          <a:p>
            <a:pPr>
              <a:lnSpc>
                <a:spcPct val="150000"/>
              </a:lnSpc>
            </a:pPr>
            <a:r>
              <a:rPr kumimoji="1" lang="zh-CN" altLang="en-US" sz="2400" dirty="0">
                <a:latin typeface="Microsoft YaHei" panose="020B0503020204020204" pitchFamily="34" charset="-122"/>
                <a:ea typeface="Microsoft YaHei" panose="020B0503020204020204" pitchFamily="34" charset="-122"/>
              </a:rPr>
              <a:t>微博网站或大型论坛的帖子和回复总数每天都是成百万上千万条，或者一些服务器的日志信息记录也可能是海量数据，要保证记录全部是按照当中的某个关键字有序，其时间代价是非常高昂的，所以这种数据通常都是按先后顺序存储。</a:t>
            </a:r>
            <a:endParaRPr kumimoji="1" lang="en-US" altLang="zh-CN" sz="2400" dirty="0">
              <a:latin typeface="Microsoft YaHei" panose="020B0503020204020204" pitchFamily="34" charset="-122"/>
              <a:ea typeface="Microsoft YaHei" panose="020B0503020204020204" pitchFamily="34" charset="-122"/>
            </a:endParaRPr>
          </a:p>
          <a:p>
            <a:pPr>
              <a:lnSpc>
                <a:spcPct val="150000"/>
              </a:lnSpc>
            </a:pPr>
            <a:r>
              <a:rPr kumimoji="1" lang="zh-CN" altLang="en-US" sz="2400" dirty="0">
                <a:latin typeface="Microsoft YaHei" panose="020B0503020204020204" pitchFamily="34" charset="-122"/>
                <a:ea typeface="Microsoft YaHei" panose="020B0503020204020204" pitchFamily="34" charset="-122"/>
              </a:rPr>
              <a:t>那么对于这样的查找表，我们如何能够快速查找到需要的数据呢？办法就是</a:t>
            </a:r>
            <a:r>
              <a:rPr kumimoji="1" lang="en-US" altLang="zh-CN" sz="2400" dirty="0">
                <a:latin typeface="Microsoft YaHei" panose="020B0503020204020204" pitchFamily="34" charset="-122"/>
                <a:ea typeface="Microsoft YaHei" panose="020B0503020204020204" pitchFamily="34" charset="-122"/>
              </a:rPr>
              <a:t>——</a:t>
            </a:r>
            <a:r>
              <a:rPr kumimoji="1" lang="zh-CN" altLang="en-US" sz="2400" dirty="0">
                <a:latin typeface="Microsoft YaHei" panose="020B0503020204020204" pitchFamily="34" charset="-122"/>
                <a:ea typeface="Microsoft YaHei" panose="020B0503020204020204" pitchFamily="34" charset="-122"/>
              </a:rPr>
              <a:t>索引。</a:t>
            </a:r>
          </a:p>
        </p:txBody>
      </p:sp>
    </p:spTree>
    <p:extLst>
      <p:ext uri="{BB962C8B-B14F-4D97-AF65-F5344CB8AC3E}">
        <p14:creationId xmlns:p14="http://schemas.microsoft.com/office/powerpoint/2010/main" val="42920372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1349697" y="798773"/>
            <a:ext cx="949260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2.2</a:t>
            </a:r>
            <a:r>
              <a:rPr kumimoji="1" lang="zh-CN" altLang="en-US" sz="4800" dirty="0">
                <a:latin typeface="Microsoft YaHei" panose="020B0503020204020204" pitchFamily="34" charset="-122"/>
                <a:ea typeface="Microsoft YaHei" panose="020B0503020204020204" pitchFamily="34" charset="-122"/>
              </a:rPr>
              <a:t> 线性索引</a:t>
            </a:r>
            <a:r>
              <a:rPr kumimoji="1" lang="en-US" altLang="zh-CN" sz="4800" dirty="0">
                <a:latin typeface="Microsoft YaHei" panose="020B0503020204020204" pitchFamily="34" charset="-122"/>
                <a:ea typeface="Microsoft YaHei" panose="020B0503020204020204" pitchFamily="34" charset="-122"/>
              </a:rPr>
              <a:t>---</a:t>
            </a:r>
            <a:r>
              <a:rPr kumimoji="1" lang="zh-CN" altLang="en-US" sz="4800" dirty="0">
                <a:latin typeface="Microsoft YaHei" panose="020B0503020204020204" pitchFamily="34" charset="-122"/>
                <a:ea typeface="Microsoft YaHei" panose="020B0503020204020204" pitchFamily="34" charset="-122"/>
              </a:rPr>
              <a:t>稠密索引</a:t>
            </a:r>
          </a:p>
        </p:txBody>
      </p:sp>
      <p:pic>
        <p:nvPicPr>
          <p:cNvPr id="4" name="图片 3">
            <a:extLst>
              <a:ext uri="{FF2B5EF4-FFF2-40B4-BE49-F238E27FC236}">
                <a16:creationId xmlns:a16="http://schemas.microsoft.com/office/drawing/2014/main" id="{A18D1D33-A2BE-534F-BE4F-2C22454094A9}"/>
              </a:ext>
            </a:extLst>
          </p:cNvPr>
          <p:cNvPicPr>
            <a:picLocks noChangeAspect="1"/>
          </p:cNvPicPr>
          <p:nvPr/>
        </p:nvPicPr>
        <p:blipFill>
          <a:blip r:embed="rId4"/>
          <a:stretch>
            <a:fillRect/>
          </a:stretch>
        </p:blipFill>
        <p:spPr>
          <a:xfrm>
            <a:off x="6608726" y="2450214"/>
            <a:ext cx="4673600" cy="3403600"/>
          </a:xfrm>
          <a:prstGeom prst="rect">
            <a:avLst/>
          </a:prstGeom>
        </p:spPr>
      </p:pic>
      <p:sp>
        <p:nvSpPr>
          <p:cNvPr id="5" name="文本框 4">
            <a:extLst>
              <a:ext uri="{FF2B5EF4-FFF2-40B4-BE49-F238E27FC236}">
                <a16:creationId xmlns:a16="http://schemas.microsoft.com/office/drawing/2014/main" id="{574768BF-0E87-A341-958F-E265D130A6E6}"/>
              </a:ext>
            </a:extLst>
          </p:cNvPr>
          <p:cNvSpPr txBox="1"/>
          <p:nvPr/>
        </p:nvSpPr>
        <p:spPr>
          <a:xfrm>
            <a:off x="404037" y="2700670"/>
            <a:ext cx="5691963" cy="3416320"/>
          </a:xfrm>
          <a:prstGeom prst="rect">
            <a:avLst/>
          </a:prstGeom>
          <a:noFill/>
        </p:spPr>
        <p:txBody>
          <a:bodyPr wrap="square" rtlCol="0">
            <a:spAutoFit/>
          </a:bodyPr>
          <a:lstStyle/>
          <a:p>
            <a:r>
              <a:rPr kumimoji="1" lang="zh-CN" altLang="en-US" sz="2400" dirty="0">
                <a:latin typeface="Microsoft YaHei" panose="020B0503020204020204" pitchFamily="34" charset="-122"/>
                <a:ea typeface="Microsoft YaHei" panose="020B0503020204020204" pitchFamily="34" charset="-122"/>
              </a:rPr>
              <a:t>稠密索引是指在线性索引中，将数据集中的每个记录对应一个索引项</a:t>
            </a:r>
            <a:endParaRPr kumimoji="1" lang="en-US" altLang="zh-CN" sz="2400" dirty="0">
              <a:latin typeface="Microsoft YaHei" panose="020B0503020204020204" pitchFamily="34" charset="-122"/>
              <a:ea typeface="Microsoft YaHei" panose="020B0503020204020204" pitchFamily="34" charset="-122"/>
            </a:endParaRPr>
          </a:p>
          <a:p>
            <a:endParaRPr kumimoji="1" lang="en-US" altLang="zh-CN" sz="2400" dirty="0">
              <a:latin typeface="Microsoft YaHei" panose="020B0503020204020204" pitchFamily="34" charset="-122"/>
              <a:ea typeface="Microsoft YaHei" panose="020B0503020204020204" pitchFamily="34" charset="-122"/>
            </a:endParaRPr>
          </a:p>
          <a:p>
            <a:r>
              <a:rPr kumimoji="1" lang="zh-CN" altLang="en-US" sz="2400" b="1" u="sng" dirty="0">
                <a:solidFill>
                  <a:schemeClr val="accent2"/>
                </a:solidFill>
                <a:latin typeface="Microsoft YaHei" panose="020B0503020204020204" pitchFamily="34" charset="-122"/>
                <a:ea typeface="Microsoft YaHei" panose="020B0503020204020204" pitchFamily="34" charset="-122"/>
              </a:rPr>
              <a:t>索引是有序的，但寻找的内容可以无序。</a:t>
            </a:r>
            <a:endParaRPr kumimoji="1" lang="en-US" altLang="zh-CN" sz="2400" b="1" u="sng" dirty="0">
              <a:solidFill>
                <a:schemeClr val="accent2"/>
              </a:solidFill>
              <a:latin typeface="Microsoft YaHei" panose="020B0503020204020204" pitchFamily="34" charset="-122"/>
              <a:ea typeface="Microsoft YaHei" panose="020B0503020204020204" pitchFamily="34" charset="-122"/>
            </a:endParaRPr>
          </a:p>
          <a:p>
            <a:endParaRPr kumimoji="1" lang="en-US" altLang="zh-CN" sz="2400" dirty="0">
              <a:latin typeface="Microsoft YaHei" panose="020B0503020204020204" pitchFamily="34" charset="-122"/>
              <a:ea typeface="Microsoft YaHei" panose="020B0503020204020204" pitchFamily="34" charset="-122"/>
            </a:endParaRPr>
          </a:p>
          <a:p>
            <a:endParaRPr kumimoji="1" lang="en-US" altLang="zh-CN" sz="2400" dirty="0">
              <a:latin typeface="Microsoft YaHei" panose="020B0503020204020204" pitchFamily="34" charset="-122"/>
              <a:ea typeface="Microsoft YaHei" panose="020B0503020204020204" pitchFamily="34" charset="-122"/>
            </a:endParaRPr>
          </a:p>
          <a:p>
            <a:r>
              <a:rPr kumimoji="1" lang="zh-CN" altLang="en-US" sz="2400" dirty="0">
                <a:latin typeface="Microsoft YaHei" panose="020B0503020204020204" pitchFamily="34" charset="-122"/>
                <a:ea typeface="Microsoft YaHei" panose="020B0503020204020204" pitchFamily="34" charset="-122"/>
              </a:rPr>
              <a:t>例如：</a:t>
            </a:r>
            <a:endParaRPr kumimoji="1" lang="en-US" altLang="zh-CN" sz="2400" dirty="0">
              <a:latin typeface="Microsoft YaHei" panose="020B0503020204020204" pitchFamily="34" charset="-122"/>
              <a:ea typeface="Microsoft YaHei" panose="020B0503020204020204" pitchFamily="34" charset="-122"/>
            </a:endParaRPr>
          </a:p>
          <a:p>
            <a:r>
              <a:rPr kumimoji="1" lang="zh-CN" altLang="en-US" sz="2400" dirty="0">
                <a:latin typeface="Microsoft YaHei" panose="020B0503020204020204" pitchFamily="34" charset="-122"/>
                <a:ea typeface="Microsoft YaHei" panose="020B0503020204020204" pitchFamily="34" charset="-122"/>
              </a:rPr>
              <a:t>    家里老人，如果记性不好，弄个小本本，记录每个物件存在哪里</a:t>
            </a:r>
          </a:p>
        </p:txBody>
      </p:sp>
    </p:spTree>
    <p:extLst>
      <p:ext uri="{BB962C8B-B14F-4D97-AF65-F5344CB8AC3E}">
        <p14:creationId xmlns:p14="http://schemas.microsoft.com/office/powerpoint/2010/main" val="40452707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1349697" y="798773"/>
            <a:ext cx="949260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2.2</a:t>
            </a:r>
            <a:r>
              <a:rPr kumimoji="1" lang="zh-CN" altLang="en-US" sz="4800" dirty="0">
                <a:latin typeface="Microsoft YaHei" panose="020B0503020204020204" pitchFamily="34" charset="-122"/>
                <a:ea typeface="Microsoft YaHei" panose="020B0503020204020204" pitchFamily="34" charset="-122"/>
              </a:rPr>
              <a:t> 线性索引</a:t>
            </a:r>
            <a:r>
              <a:rPr kumimoji="1" lang="en-US" altLang="zh-CN" sz="4800" dirty="0">
                <a:latin typeface="Microsoft YaHei" panose="020B0503020204020204" pitchFamily="34" charset="-122"/>
                <a:ea typeface="Microsoft YaHei" panose="020B0503020204020204" pitchFamily="34" charset="-122"/>
              </a:rPr>
              <a:t>---</a:t>
            </a:r>
            <a:r>
              <a:rPr kumimoji="1" lang="zh-CN" altLang="en-US" sz="4800" dirty="0">
                <a:latin typeface="Microsoft YaHei" panose="020B0503020204020204" pitchFamily="34" charset="-122"/>
                <a:ea typeface="Microsoft YaHei" panose="020B0503020204020204" pitchFamily="34" charset="-122"/>
              </a:rPr>
              <a:t>分块索引</a:t>
            </a:r>
          </a:p>
        </p:txBody>
      </p:sp>
      <p:pic>
        <p:nvPicPr>
          <p:cNvPr id="2" name="图片 1">
            <a:extLst>
              <a:ext uri="{FF2B5EF4-FFF2-40B4-BE49-F238E27FC236}">
                <a16:creationId xmlns:a16="http://schemas.microsoft.com/office/drawing/2014/main" id="{277BF0D9-E7E3-C74D-A5DE-92D07F7779CF}"/>
              </a:ext>
            </a:extLst>
          </p:cNvPr>
          <p:cNvPicPr>
            <a:picLocks noChangeAspect="1"/>
          </p:cNvPicPr>
          <p:nvPr/>
        </p:nvPicPr>
        <p:blipFill>
          <a:blip r:embed="rId4"/>
          <a:stretch>
            <a:fillRect/>
          </a:stretch>
        </p:blipFill>
        <p:spPr>
          <a:xfrm>
            <a:off x="3103821" y="1942509"/>
            <a:ext cx="6324600" cy="4546600"/>
          </a:xfrm>
          <a:prstGeom prst="rect">
            <a:avLst/>
          </a:prstGeom>
        </p:spPr>
      </p:pic>
    </p:spTree>
    <p:extLst>
      <p:ext uri="{BB962C8B-B14F-4D97-AF65-F5344CB8AC3E}">
        <p14:creationId xmlns:p14="http://schemas.microsoft.com/office/powerpoint/2010/main" val="33782116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1349697" y="798773"/>
            <a:ext cx="949260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2.2</a:t>
            </a:r>
            <a:r>
              <a:rPr kumimoji="1" lang="zh-CN" altLang="en-US" sz="4800" dirty="0">
                <a:latin typeface="Microsoft YaHei" panose="020B0503020204020204" pitchFamily="34" charset="-122"/>
                <a:ea typeface="Microsoft YaHei" panose="020B0503020204020204" pitchFamily="34" charset="-122"/>
              </a:rPr>
              <a:t> 线性索引</a:t>
            </a:r>
            <a:r>
              <a:rPr kumimoji="1" lang="en-US" altLang="zh-CN" sz="4800" dirty="0">
                <a:latin typeface="Microsoft YaHei" panose="020B0503020204020204" pitchFamily="34" charset="-122"/>
                <a:ea typeface="Microsoft YaHei" panose="020B0503020204020204" pitchFamily="34" charset="-122"/>
              </a:rPr>
              <a:t>---</a:t>
            </a:r>
            <a:r>
              <a:rPr kumimoji="1" lang="zh-CN" altLang="en-US" sz="4800" dirty="0">
                <a:latin typeface="Microsoft YaHei" panose="020B0503020204020204" pitchFamily="34" charset="-122"/>
                <a:ea typeface="Microsoft YaHei" panose="020B0503020204020204" pitchFamily="34" charset="-122"/>
              </a:rPr>
              <a:t>分块索引</a:t>
            </a:r>
          </a:p>
        </p:txBody>
      </p:sp>
      <p:sp>
        <p:nvSpPr>
          <p:cNvPr id="4" name="文本框 3">
            <a:extLst>
              <a:ext uri="{FF2B5EF4-FFF2-40B4-BE49-F238E27FC236}">
                <a16:creationId xmlns:a16="http://schemas.microsoft.com/office/drawing/2014/main" id="{1D9659D2-ECDC-3644-A38C-E57B196B16D2}"/>
              </a:ext>
            </a:extLst>
          </p:cNvPr>
          <p:cNvSpPr txBox="1"/>
          <p:nvPr/>
        </p:nvSpPr>
        <p:spPr>
          <a:xfrm>
            <a:off x="1850065" y="2615609"/>
            <a:ext cx="9377916" cy="3785652"/>
          </a:xfrm>
          <a:prstGeom prst="rect">
            <a:avLst/>
          </a:prstGeom>
          <a:noFill/>
        </p:spPr>
        <p:txBody>
          <a:bodyPr wrap="square" rtlCol="0">
            <a:spAutoFit/>
          </a:bodyPr>
          <a:lstStyle/>
          <a:p>
            <a:r>
              <a:rPr kumimoji="1" lang="zh-CN" altLang="en-US" sz="2400" dirty="0">
                <a:latin typeface="Microsoft YaHei" panose="020B0503020204020204" pitchFamily="34" charset="-122"/>
                <a:ea typeface="Microsoft YaHei" panose="020B0503020204020204" pitchFamily="34" charset="-122"/>
              </a:rPr>
              <a:t>分块索引，是把数据集的记录分成了若干块，并且这些块需要满足两个条件：</a:t>
            </a:r>
          </a:p>
          <a:p>
            <a:endParaRPr kumimoji="1" lang="zh-CN" altLang="en-US" sz="2400" dirty="0">
              <a:latin typeface="Microsoft YaHei" panose="020B0503020204020204" pitchFamily="34" charset="-122"/>
              <a:ea typeface="Microsoft YaHei" panose="020B0503020204020204" pitchFamily="34" charset="-122"/>
            </a:endParaRPr>
          </a:p>
          <a:p>
            <a:pPr marL="457200" indent="-457200">
              <a:buFont typeface="+mj-lt"/>
              <a:buAutoNum type="arabicPeriod"/>
            </a:pPr>
            <a:r>
              <a:rPr kumimoji="1" lang="zh-CN" altLang="en-US" sz="2400" dirty="0">
                <a:latin typeface="Microsoft YaHei" panose="020B0503020204020204" pitchFamily="34" charset="-122"/>
                <a:ea typeface="Microsoft YaHei" panose="020B0503020204020204" pitchFamily="34" charset="-122"/>
              </a:rPr>
              <a:t>块内无序，即每一块内的记录不要求有序。当然，你如果能够让块内有序对查找来说更理想，不过这就要付出大量时间和空间的代价，因此通常我们不要求块内有序。</a:t>
            </a:r>
          </a:p>
          <a:p>
            <a:pPr marL="457200" indent="-457200">
              <a:buFont typeface="+mj-lt"/>
              <a:buAutoNum type="arabicPeriod"/>
            </a:pPr>
            <a:r>
              <a:rPr kumimoji="1" lang="zh-CN" altLang="en-US" sz="2400" dirty="0">
                <a:latin typeface="Microsoft YaHei" panose="020B0503020204020204" pitchFamily="34" charset="-122"/>
                <a:ea typeface="Microsoft YaHei" panose="020B0503020204020204" pitchFamily="34" charset="-122"/>
              </a:rPr>
              <a:t>块间有序，例如，要求第二块所有记录的关键字均要大于第一块中所有记录的关键字，第三块的所有记录的关键字均要大于第二块的所有记录关键字</a:t>
            </a:r>
            <a:r>
              <a:rPr kumimoji="1" lang="en-US" altLang="zh-CN" sz="2400" dirty="0">
                <a:latin typeface="Microsoft YaHei" panose="020B0503020204020204" pitchFamily="34" charset="-122"/>
                <a:ea typeface="Microsoft YaHei" panose="020B0503020204020204" pitchFamily="34" charset="-122"/>
              </a:rPr>
              <a:t>……</a:t>
            </a:r>
            <a:r>
              <a:rPr kumimoji="1" lang="zh-CN" altLang="en-US" sz="2400" dirty="0">
                <a:latin typeface="Microsoft YaHei" panose="020B0503020204020204" pitchFamily="34" charset="-122"/>
                <a:ea typeface="Microsoft YaHei" panose="020B0503020204020204" pitchFamily="34" charset="-122"/>
              </a:rPr>
              <a:t>因为只有块间有序，才有可能在查找时带来效率。</a:t>
            </a:r>
          </a:p>
        </p:txBody>
      </p:sp>
    </p:spTree>
    <p:extLst>
      <p:ext uri="{BB962C8B-B14F-4D97-AF65-F5344CB8AC3E}">
        <p14:creationId xmlns:p14="http://schemas.microsoft.com/office/powerpoint/2010/main" val="24968604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BCD1E21E-3B1A-F64D-8AFC-36C13245E02C}"/>
              </a:ext>
            </a:extLst>
          </p:cNvPr>
          <p:cNvPicPr>
            <a:picLocks noChangeAspect="1"/>
          </p:cNvPicPr>
          <p:nvPr/>
        </p:nvPicPr>
        <p:blipFill>
          <a:blip r:embed="rId4"/>
          <a:stretch>
            <a:fillRect/>
          </a:stretch>
        </p:blipFill>
        <p:spPr>
          <a:xfrm>
            <a:off x="5565502" y="0"/>
            <a:ext cx="5654261" cy="6858000"/>
          </a:xfrm>
          <a:prstGeom prst="rect">
            <a:avLst/>
          </a:prstGeom>
        </p:spPr>
      </p:pic>
      <p:sp>
        <p:nvSpPr>
          <p:cNvPr id="5" name="文本框 4">
            <a:extLst>
              <a:ext uri="{FF2B5EF4-FFF2-40B4-BE49-F238E27FC236}">
                <a16:creationId xmlns:a16="http://schemas.microsoft.com/office/drawing/2014/main" id="{2AF79510-D2D0-7D4F-A243-2A8D84D0F72D}"/>
              </a:ext>
            </a:extLst>
          </p:cNvPr>
          <p:cNvSpPr txBox="1"/>
          <p:nvPr/>
        </p:nvSpPr>
        <p:spPr>
          <a:xfrm>
            <a:off x="701748" y="2828835"/>
            <a:ext cx="3551275" cy="1200329"/>
          </a:xfrm>
          <a:prstGeom prst="rect">
            <a:avLst/>
          </a:prstGeom>
          <a:solidFill>
            <a:schemeClr val="accent2"/>
          </a:solidFill>
        </p:spPr>
        <p:txBody>
          <a:bodyPr wrap="square" rtlCol="0">
            <a:spAutoFit/>
          </a:bodyPr>
          <a:lstStyle/>
          <a:p>
            <a:r>
              <a:rPr kumimoji="1" lang="zh-CN" altLang="en-US" sz="2400" dirty="0">
                <a:solidFill>
                  <a:schemeClr val="bg1"/>
                </a:solidFill>
              </a:rPr>
              <a:t>以最大值作为分块的标准，然后在分块索引表内升序排列</a:t>
            </a:r>
          </a:p>
        </p:txBody>
      </p:sp>
    </p:spTree>
    <p:extLst>
      <p:ext uri="{BB962C8B-B14F-4D97-AF65-F5344CB8AC3E}">
        <p14:creationId xmlns:p14="http://schemas.microsoft.com/office/powerpoint/2010/main" val="1045085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1349697" y="798773"/>
            <a:ext cx="949260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2.2</a:t>
            </a:r>
            <a:r>
              <a:rPr kumimoji="1" lang="zh-CN" altLang="en-US" sz="4800" dirty="0">
                <a:latin typeface="Microsoft YaHei" panose="020B0503020204020204" pitchFamily="34" charset="-122"/>
                <a:ea typeface="Microsoft YaHei" panose="020B0503020204020204" pitchFamily="34" charset="-122"/>
              </a:rPr>
              <a:t> 线性索引</a:t>
            </a:r>
            <a:r>
              <a:rPr kumimoji="1" lang="en-US" altLang="zh-CN" sz="4800" dirty="0">
                <a:latin typeface="Microsoft YaHei" panose="020B0503020204020204" pitchFamily="34" charset="-122"/>
                <a:ea typeface="Microsoft YaHei" panose="020B0503020204020204" pitchFamily="34" charset="-122"/>
              </a:rPr>
              <a:t>---</a:t>
            </a:r>
            <a:r>
              <a:rPr kumimoji="1" lang="zh-CN" altLang="en-US" sz="4800" dirty="0">
                <a:latin typeface="Microsoft YaHei" panose="020B0503020204020204" pitchFamily="34" charset="-122"/>
                <a:ea typeface="Microsoft YaHei" panose="020B0503020204020204" pitchFamily="34" charset="-122"/>
              </a:rPr>
              <a:t>分块索引</a:t>
            </a:r>
          </a:p>
        </p:txBody>
      </p:sp>
      <p:sp>
        <p:nvSpPr>
          <p:cNvPr id="4" name="文本框 3">
            <a:extLst>
              <a:ext uri="{FF2B5EF4-FFF2-40B4-BE49-F238E27FC236}">
                <a16:creationId xmlns:a16="http://schemas.microsoft.com/office/drawing/2014/main" id="{1D9659D2-ECDC-3644-A38C-E57B196B16D2}"/>
              </a:ext>
            </a:extLst>
          </p:cNvPr>
          <p:cNvSpPr txBox="1"/>
          <p:nvPr/>
        </p:nvSpPr>
        <p:spPr>
          <a:xfrm>
            <a:off x="1850065" y="2615609"/>
            <a:ext cx="9377916" cy="1135054"/>
          </a:xfrm>
          <a:prstGeom prst="rect">
            <a:avLst/>
          </a:prstGeom>
          <a:noFill/>
        </p:spPr>
        <p:txBody>
          <a:bodyPr wrap="square" rtlCol="0">
            <a:spAutoFit/>
          </a:bodyPr>
          <a:lstStyle/>
          <a:p>
            <a:pPr>
              <a:lnSpc>
                <a:spcPct val="150000"/>
              </a:lnSpc>
            </a:pPr>
            <a:r>
              <a:rPr kumimoji="1" lang="zh-CN" altLang="en-US" sz="2400" dirty="0">
                <a:latin typeface="Microsoft YaHei" panose="020B0503020204020204" pitchFamily="34" charset="-122"/>
                <a:ea typeface="Microsoft YaHei" panose="020B0503020204020204" pitchFamily="34" charset="-122"/>
              </a:rPr>
              <a:t>请细细品味分块索引的设计思路，在后面的</a:t>
            </a:r>
            <a:r>
              <a:rPr kumimoji="1" lang="en-US" altLang="zh-CN" sz="2400" dirty="0">
                <a:latin typeface="Microsoft YaHei" panose="020B0503020204020204" pitchFamily="34" charset="-122"/>
                <a:ea typeface="Microsoft YaHei" panose="020B0503020204020204" pitchFamily="34" charset="-122"/>
              </a:rPr>
              <a:t>B</a:t>
            </a:r>
            <a:r>
              <a:rPr kumimoji="1" lang="zh-CN" altLang="en-US" sz="2400" dirty="0">
                <a:latin typeface="Microsoft YaHei" panose="020B0503020204020204" pitchFamily="34" charset="-122"/>
                <a:ea typeface="Microsoft YaHei" panose="020B0503020204020204" pitchFamily="34" charset="-122"/>
              </a:rPr>
              <a:t>树类索引中会有类似的思想</a:t>
            </a:r>
          </a:p>
        </p:txBody>
      </p:sp>
    </p:spTree>
    <p:extLst>
      <p:ext uri="{BB962C8B-B14F-4D97-AF65-F5344CB8AC3E}">
        <p14:creationId xmlns:p14="http://schemas.microsoft.com/office/powerpoint/2010/main" val="7452876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1349697" y="798773"/>
            <a:ext cx="949260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2.2</a:t>
            </a:r>
            <a:r>
              <a:rPr kumimoji="1" lang="zh-CN" altLang="en-US" sz="4800" dirty="0">
                <a:latin typeface="Microsoft YaHei" panose="020B0503020204020204" pitchFamily="34" charset="-122"/>
                <a:ea typeface="Microsoft YaHei" panose="020B0503020204020204" pitchFamily="34" charset="-122"/>
              </a:rPr>
              <a:t> 线性索引总结</a:t>
            </a:r>
          </a:p>
        </p:txBody>
      </p:sp>
      <p:sp>
        <p:nvSpPr>
          <p:cNvPr id="8" name="文本框 7">
            <a:extLst>
              <a:ext uri="{FF2B5EF4-FFF2-40B4-BE49-F238E27FC236}">
                <a16:creationId xmlns:a16="http://schemas.microsoft.com/office/drawing/2014/main" id="{75D7D6ED-43A8-DC4B-84B6-AB03F6270117}"/>
              </a:ext>
            </a:extLst>
          </p:cNvPr>
          <p:cNvSpPr txBox="1"/>
          <p:nvPr/>
        </p:nvSpPr>
        <p:spPr>
          <a:xfrm>
            <a:off x="2002318" y="2397854"/>
            <a:ext cx="8527606" cy="3351046"/>
          </a:xfrm>
          <a:prstGeom prst="rect">
            <a:avLst/>
          </a:prstGeom>
          <a:noFill/>
        </p:spPr>
        <p:txBody>
          <a:bodyPr wrap="square" rtlCol="0">
            <a:spAutoFit/>
          </a:bodyPr>
          <a:lstStyle/>
          <a:p>
            <a:pPr>
              <a:lnSpc>
                <a:spcPct val="150000"/>
              </a:lnSpc>
            </a:pPr>
            <a:r>
              <a:rPr kumimoji="1" lang="zh-CN" altLang="en-US" sz="2400" dirty="0">
                <a:latin typeface="Microsoft YaHei" panose="020B0503020204020204" pitchFamily="34" charset="-122"/>
                <a:ea typeface="Microsoft YaHei" panose="020B0503020204020204" pitchFamily="34" charset="-122"/>
              </a:rPr>
              <a:t>索引就是把一个关键字与它对应的记录相关联的过程，一个索引由若干个索引项构成，每个索引项至少应包含关键字和其对应的记录在存储器中的位置等信息。索引技术是组织大型数据库以及磁盘文件的一种重要技术。</a:t>
            </a:r>
          </a:p>
          <a:p>
            <a:pPr>
              <a:lnSpc>
                <a:spcPct val="150000"/>
              </a:lnSpc>
            </a:pPr>
            <a:endParaRPr kumimoji="1" lang="en-US" altLang="zh-CN" sz="2400" dirty="0">
              <a:latin typeface="Microsoft YaHei" panose="020B0503020204020204" pitchFamily="34" charset="-122"/>
              <a:ea typeface="Microsoft YaHei" panose="020B0503020204020204" pitchFamily="34" charset="-122"/>
            </a:endParaRPr>
          </a:p>
          <a:p>
            <a:pPr>
              <a:lnSpc>
                <a:spcPct val="150000"/>
              </a:lnSpc>
            </a:pPr>
            <a:r>
              <a:rPr kumimoji="1" lang="zh-CN" altLang="en-US" sz="2400" dirty="0">
                <a:latin typeface="Microsoft YaHei" panose="020B0503020204020204" pitchFamily="34" charset="-122"/>
                <a:ea typeface="Microsoft YaHei" panose="020B0503020204020204" pitchFamily="34" charset="-122"/>
              </a:rPr>
              <a:t>索引可以分很多类型，我们只介绍线性索引中的分开索引</a:t>
            </a:r>
          </a:p>
        </p:txBody>
      </p:sp>
    </p:spTree>
    <p:extLst>
      <p:ext uri="{BB962C8B-B14F-4D97-AF65-F5344CB8AC3E}">
        <p14:creationId xmlns:p14="http://schemas.microsoft.com/office/powerpoint/2010/main" val="37823881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2054352" y="751877"/>
            <a:ext cx="8083296" cy="830997"/>
          </a:xfrm>
          <a:prstGeom prst="rect">
            <a:avLst/>
          </a:prstGeom>
          <a:noFill/>
        </p:spPr>
        <p:txBody>
          <a:bodyPr wrap="square" rtlCol="0">
            <a:spAutoFit/>
          </a:bodyPr>
          <a:lstStyle/>
          <a:p>
            <a:pPr algn="ctr"/>
            <a:r>
              <a:rPr kumimoji="1" lang="zh-CN" altLang="en-US" sz="4800" dirty="0">
                <a:latin typeface="Microsoft YaHei" panose="020B0503020204020204" pitchFamily="34" charset="-122"/>
                <a:ea typeface="Microsoft YaHei" panose="020B0503020204020204" pitchFamily="34" charset="-122"/>
              </a:rPr>
              <a:t>查找无处不在</a:t>
            </a:r>
          </a:p>
        </p:txBody>
      </p:sp>
      <p:pic>
        <p:nvPicPr>
          <p:cNvPr id="4" name="图片 3">
            <a:extLst>
              <a:ext uri="{FF2B5EF4-FFF2-40B4-BE49-F238E27FC236}">
                <a16:creationId xmlns:a16="http://schemas.microsoft.com/office/drawing/2014/main" id="{00B11BBF-69C9-0F4E-A513-BFA0272F3BDB}"/>
              </a:ext>
            </a:extLst>
          </p:cNvPr>
          <p:cNvPicPr>
            <a:picLocks noChangeAspect="1"/>
          </p:cNvPicPr>
          <p:nvPr/>
        </p:nvPicPr>
        <p:blipFill>
          <a:blip r:embed="rId3"/>
          <a:stretch>
            <a:fillRect/>
          </a:stretch>
        </p:blipFill>
        <p:spPr>
          <a:xfrm>
            <a:off x="1225550" y="1961314"/>
            <a:ext cx="9817100" cy="1054100"/>
          </a:xfrm>
          <a:prstGeom prst="rect">
            <a:avLst/>
          </a:prstGeom>
        </p:spPr>
      </p:pic>
      <p:pic>
        <p:nvPicPr>
          <p:cNvPr id="5" name="图片 4">
            <a:extLst>
              <a:ext uri="{FF2B5EF4-FFF2-40B4-BE49-F238E27FC236}">
                <a16:creationId xmlns:a16="http://schemas.microsoft.com/office/drawing/2014/main" id="{AA3DCE81-212C-144C-8B1A-42CDB9239A45}"/>
              </a:ext>
            </a:extLst>
          </p:cNvPr>
          <p:cNvPicPr>
            <a:picLocks noChangeAspect="1"/>
          </p:cNvPicPr>
          <p:nvPr/>
        </p:nvPicPr>
        <p:blipFill>
          <a:blip r:embed="rId4"/>
          <a:stretch>
            <a:fillRect/>
          </a:stretch>
        </p:blipFill>
        <p:spPr>
          <a:xfrm>
            <a:off x="1149350" y="3429000"/>
            <a:ext cx="9893300" cy="1066800"/>
          </a:xfrm>
          <a:prstGeom prst="rect">
            <a:avLst/>
          </a:prstGeom>
        </p:spPr>
      </p:pic>
      <p:pic>
        <p:nvPicPr>
          <p:cNvPr id="6" name="图片 5">
            <a:extLst>
              <a:ext uri="{FF2B5EF4-FFF2-40B4-BE49-F238E27FC236}">
                <a16:creationId xmlns:a16="http://schemas.microsoft.com/office/drawing/2014/main" id="{9B0C2676-754F-D44C-BE0E-15B51D3BA22F}"/>
              </a:ext>
            </a:extLst>
          </p:cNvPr>
          <p:cNvPicPr>
            <a:picLocks noChangeAspect="1"/>
          </p:cNvPicPr>
          <p:nvPr/>
        </p:nvPicPr>
        <p:blipFill>
          <a:blip r:embed="rId5"/>
          <a:stretch>
            <a:fillRect/>
          </a:stretch>
        </p:blipFill>
        <p:spPr>
          <a:xfrm>
            <a:off x="2774950" y="4821718"/>
            <a:ext cx="6718300" cy="1917700"/>
          </a:xfrm>
          <a:prstGeom prst="rect">
            <a:avLst/>
          </a:prstGeom>
        </p:spPr>
      </p:pic>
    </p:spTree>
    <p:extLst>
      <p:ext uri="{BB962C8B-B14F-4D97-AF65-F5344CB8AC3E}">
        <p14:creationId xmlns:p14="http://schemas.microsoft.com/office/powerpoint/2010/main" val="99781505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2054352" y="655874"/>
            <a:ext cx="808329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3.</a:t>
            </a:r>
            <a:r>
              <a:rPr kumimoji="1" lang="zh-CN" altLang="en-US" sz="4800" dirty="0">
                <a:latin typeface="Microsoft YaHei" panose="020B0503020204020204" pitchFamily="34" charset="-122"/>
                <a:ea typeface="Microsoft YaHei" panose="020B0503020204020204" pitchFamily="34" charset="-122"/>
              </a:rPr>
              <a:t>动态查找</a:t>
            </a:r>
          </a:p>
        </p:txBody>
      </p:sp>
      <p:sp>
        <p:nvSpPr>
          <p:cNvPr id="2" name="文本框 1">
            <a:extLst>
              <a:ext uri="{FF2B5EF4-FFF2-40B4-BE49-F238E27FC236}">
                <a16:creationId xmlns:a16="http://schemas.microsoft.com/office/drawing/2014/main" id="{538F5205-E016-3B42-804F-62EA89F246AD}"/>
              </a:ext>
            </a:extLst>
          </p:cNvPr>
          <p:cNvSpPr txBox="1"/>
          <p:nvPr/>
        </p:nvSpPr>
        <p:spPr>
          <a:xfrm>
            <a:off x="1786270" y="2360428"/>
            <a:ext cx="9696893" cy="1569660"/>
          </a:xfrm>
          <a:prstGeom prst="rect">
            <a:avLst/>
          </a:prstGeom>
          <a:noFill/>
        </p:spPr>
        <p:txBody>
          <a:bodyPr wrap="square" rtlCol="0">
            <a:spAutoFit/>
          </a:bodyPr>
          <a:lstStyle/>
          <a:p>
            <a:r>
              <a:rPr kumimoji="1" lang="zh-CN" altLang="en-US" sz="2400" dirty="0"/>
              <a:t>动态查找是一个对表进行“创建、扩充、修改、删除”的过程。动态查找的过程中对表的操作会多两个动作：如果某特定的关键字在表中不存在，则按照一定的规则将其插入表中；如果度已经存在，则可以对其执行删除操作。动态查找的过程虽然只是多了“插入”和“删除”的操作。</a:t>
            </a:r>
          </a:p>
        </p:txBody>
      </p:sp>
    </p:spTree>
    <p:extLst>
      <p:ext uri="{BB962C8B-B14F-4D97-AF65-F5344CB8AC3E}">
        <p14:creationId xmlns:p14="http://schemas.microsoft.com/office/powerpoint/2010/main" val="19815313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2054352" y="655874"/>
            <a:ext cx="808329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3.1.</a:t>
            </a:r>
            <a:r>
              <a:rPr kumimoji="1" lang="zh-CN" altLang="en-US" sz="4800" dirty="0">
                <a:latin typeface="Microsoft YaHei" panose="020B0503020204020204" pitchFamily="34" charset="-122"/>
                <a:ea typeface="Microsoft YaHei" panose="020B0503020204020204" pitchFamily="34" charset="-122"/>
              </a:rPr>
              <a:t>二叉查找树</a:t>
            </a:r>
          </a:p>
        </p:txBody>
      </p:sp>
      <p:sp>
        <p:nvSpPr>
          <p:cNvPr id="2" name="文本框 1">
            <a:extLst>
              <a:ext uri="{FF2B5EF4-FFF2-40B4-BE49-F238E27FC236}">
                <a16:creationId xmlns:a16="http://schemas.microsoft.com/office/drawing/2014/main" id="{2A216836-6AFE-FB4A-B28E-BC542123A5F9}"/>
              </a:ext>
            </a:extLst>
          </p:cNvPr>
          <p:cNvSpPr txBox="1"/>
          <p:nvPr/>
        </p:nvSpPr>
        <p:spPr>
          <a:xfrm>
            <a:off x="396949" y="2254101"/>
            <a:ext cx="5699051" cy="3785652"/>
          </a:xfrm>
          <a:prstGeom prst="rect">
            <a:avLst/>
          </a:prstGeom>
          <a:noFill/>
        </p:spPr>
        <p:txBody>
          <a:bodyPr wrap="square" rtlCol="0">
            <a:spAutoFit/>
          </a:bodyPr>
          <a:lstStyle/>
          <a:p>
            <a:r>
              <a:rPr kumimoji="1" lang="zh-CN" altLang="en-US" sz="2400" dirty="0">
                <a:latin typeface="Microsoft YaHei" panose="020B0503020204020204" pitchFamily="34" charset="-122"/>
                <a:ea typeface="Microsoft YaHei" panose="020B0503020204020204" pitchFamily="34" charset="-122"/>
              </a:rPr>
              <a:t>二叉排序树（</a:t>
            </a:r>
            <a:r>
              <a:rPr kumimoji="1" lang="en-US" altLang="zh-CN" sz="2400" dirty="0">
                <a:latin typeface="Microsoft YaHei" panose="020B0503020204020204" pitchFamily="34" charset="-122"/>
                <a:ea typeface="Microsoft YaHei" panose="020B0503020204020204" pitchFamily="34" charset="-122"/>
              </a:rPr>
              <a:t>Binary Sort Tree</a:t>
            </a:r>
            <a:r>
              <a:rPr kumimoji="1" lang="zh-CN" altLang="en-US" sz="2400" dirty="0">
                <a:latin typeface="Microsoft YaHei" panose="020B0503020204020204" pitchFamily="34" charset="-122"/>
                <a:ea typeface="Microsoft YaHei" panose="020B0503020204020204" pitchFamily="34" charset="-122"/>
              </a:rPr>
              <a:t>），又称为二叉查找树。它或者是一棵空树，或者是具有下列性质的二叉树。</a:t>
            </a:r>
          </a:p>
          <a:p>
            <a:endParaRPr kumimoji="1" lang="zh-CN" altLang="en-US" sz="2400" dirty="0">
              <a:latin typeface="Microsoft YaHei" panose="020B0503020204020204" pitchFamily="34" charset="-122"/>
              <a:ea typeface="Microsoft YaHei" panose="020B0503020204020204" pitchFamily="34" charset="-122"/>
            </a:endParaRPr>
          </a:p>
          <a:p>
            <a:pPr marL="342900" indent="-342900">
              <a:buFont typeface="Arial" panose="020B0604020202020204" pitchFamily="34" charset="0"/>
              <a:buChar char="•"/>
            </a:pPr>
            <a:r>
              <a:rPr kumimoji="1" lang="zh-CN" altLang="en-US" sz="2400" dirty="0">
                <a:latin typeface="Microsoft YaHei" panose="020B0503020204020204" pitchFamily="34" charset="-122"/>
                <a:ea typeface="Microsoft YaHei" panose="020B0503020204020204" pitchFamily="34" charset="-122"/>
              </a:rPr>
              <a:t>若它的左子树不空，则左子树上所有结点的值均小于它的根结构的值；</a:t>
            </a:r>
          </a:p>
          <a:p>
            <a:pPr marL="342900" indent="-342900">
              <a:buFont typeface="Arial" panose="020B0604020202020204" pitchFamily="34" charset="0"/>
              <a:buChar char="•"/>
            </a:pPr>
            <a:r>
              <a:rPr kumimoji="1" lang="zh-CN" altLang="en-US" sz="2400" dirty="0">
                <a:latin typeface="Microsoft YaHei" panose="020B0503020204020204" pitchFamily="34" charset="-122"/>
                <a:ea typeface="Microsoft YaHei" panose="020B0503020204020204" pitchFamily="34" charset="-122"/>
              </a:rPr>
              <a:t>若它的右子树不空，则右子树上所有结点的值均大于它的根结点的值；</a:t>
            </a:r>
          </a:p>
          <a:p>
            <a:pPr marL="342900" indent="-342900">
              <a:buFont typeface="Arial" panose="020B0604020202020204" pitchFamily="34" charset="0"/>
              <a:buChar char="•"/>
            </a:pPr>
            <a:r>
              <a:rPr kumimoji="1" lang="zh-CN" altLang="en-US" sz="2400" dirty="0">
                <a:latin typeface="Microsoft YaHei" panose="020B0503020204020204" pitchFamily="34" charset="-122"/>
                <a:ea typeface="Microsoft YaHei" panose="020B0503020204020204" pitchFamily="34" charset="-122"/>
              </a:rPr>
              <a:t>它的左、右子树也分别为二叉排序树。</a:t>
            </a:r>
          </a:p>
          <a:p>
            <a:endParaRPr kumimoji="1" lang="zh-CN" altLang="en-US" sz="2400" dirty="0">
              <a:latin typeface="Microsoft YaHei" panose="020B0503020204020204" pitchFamily="34" charset="-122"/>
              <a:ea typeface="Microsoft YaHei" panose="020B0503020204020204" pitchFamily="34" charset="-122"/>
            </a:endParaRPr>
          </a:p>
        </p:txBody>
      </p:sp>
      <p:pic>
        <p:nvPicPr>
          <p:cNvPr id="4" name="图片 3">
            <a:extLst>
              <a:ext uri="{FF2B5EF4-FFF2-40B4-BE49-F238E27FC236}">
                <a16:creationId xmlns:a16="http://schemas.microsoft.com/office/drawing/2014/main" id="{9AE13B61-DECE-BD4B-8894-BD1624355569}"/>
              </a:ext>
            </a:extLst>
          </p:cNvPr>
          <p:cNvPicPr>
            <a:picLocks noChangeAspect="1"/>
          </p:cNvPicPr>
          <p:nvPr/>
        </p:nvPicPr>
        <p:blipFill>
          <a:blip r:embed="rId4"/>
          <a:stretch>
            <a:fillRect/>
          </a:stretch>
        </p:blipFill>
        <p:spPr>
          <a:xfrm>
            <a:off x="6328851" y="1982391"/>
            <a:ext cx="5466200" cy="4329071"/>
          </a:xfrm>
          <a:prstGeom prst="rect">
            <a:avLst/>
          </a:prstGeom>
        </p:spPr>
      </p:pic>
    </p:spTree>
    <p:extLst>
      <p:ext uri="{BB962C8B-B14F-4D97-AF65-F5344CB8AC3E}">
        <p14:creationId xmlns:p14="http://schemas.microsoft.com/office/powerpoint/2010/main" val="84697150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2054352" y="655874"/>
            <a:ext cx="808329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3.1.</a:t>
            </a:r>
            <a:r>
              <a:rPr kumimoji="1" lang="zh-CN" altLang="en-US" sz="4800" dirty="0">
                <a:latin typeface="Microsoft YaHei" panose="020B0503020204020204" pitchFamily="34" charset="-122"/>
                <a:ea typeface="Microsoft YaHei" panose="020B0503020204020204" pitchFamily="34" charset="-122"/>
              </a:rPr>
              <a:t>二叉查找树</a:t>
            </a:r>
          </a:p>
        </p:txBody>
      </p:sp>
      <p:sp>
        <p:nvSpPr>
          <p:cNvPr id="2" name="文本框 1">
            <a:extLst>
              <a:ext uri="{FF2B5EF4-FFF2-40B4-BE49-F238E27FC236}">
                <a16:creationId xmlns:a16="http://schemas.microsoft.com/office/drawing/2014/main" id="{2A216836-6AFE-FB4A-B28E-BC542123A5F9}"/>
              </a:ext>
            </a:extLst>
          </p:cNvPr>
          <p:cNvSpPr txBox="1"/>
          <p:nvPr/>
        </p:nvSpPr>
        <p:spPr>
          <a:xfrm>
            <a:off x="412192" y="3429000"/>
            <a:ext cx="5699051" cy="2243050"/>
          </a:xfrm>
          <a:prstGeom prst="rect">
            <a:avLst/>
          </a:prstGeom>
          <a:noFill/>
        </p:spPr>
        <p:txBody>
          <a:bodyPr wrap="square" rtlCol="0">
            <a:spAutoFit/>
          </a:bodyPr>
          <a:lstStyle/>
          <a:p>
            <a:pPr>
              <a:lnSpc>
                <a:spcPct val="150000"/>
              </a:lnSpc>
            </a:pPr>
            <a:r>
              <a:rPr kumimoji="1" lang="zh-CN" altLang="en-US" sz="2400" dirty="0">
                <a:latin typeface="Microsoft YaHei" panose="020B0503020204020204" pitchFamily="34" charset="-122"/>
                <a:ea typeface="Microsoft YaHei" panose="020B0503020204020204" pitchFamily="34" charset="-122"/>
              </a:rPr>
              <a:t>二叉查找树的中序遍历即是一个有序的序列，比如</a:t>
            </a:r>
            <a:r>
              <a:rPr kumimoji="1" lang="en-US" altLang="zh-CN" sz="2400" dirty="0">
                <a:latin typeface="Microsoft YaHei" panose="020B0503020204020204" pitchFamily="34" charset="-122"/>
                <a:ea typeface="Microsoft YaHei" panose="020B0503020204020204" pitchFamily="34" charset="-122"/>
              </a:rPr>
              <a:t>👉</a:t>
            </a:r>
          </a:p>
          <a:p>
            <a:pPr>
              <a:lnSpc>
                <a:spcPct val="150000"/>
              </a:lnSpc>
            </a:pPr>
            <a:r>
              <a:rPr kumimoji="1" lang="en-US" altLang="zh-CN" sz="2400" dirty="0">
                <a:latin typeface="Microsoft YaHei" panose="020B0503020204020204" pitchFamily="34" charset="-122"/>
                <a:ea typeface="Microsoft YaHei" panose="020B0503020204020204" pitchFamily="34" charset="-122"/>
              </a:rPr>
              <a:t>35</a:t>
            </a:r>
            <a:r>
              <a:rPr kumimoji="1" lang="zh-CN" altLang="en-US" sz="2400" dirty="0">
                <a:latin typeface="Microsoft YaHei" panose="020B0503020204020204" pitchFamily="34" charset="-122"/>
                <a:ea typeface="Microsoft YaHei" panose="020B0503020204020204" pitchFamily="34" charset="-122"/>
              </a:rPr>
              <a:t>，</a:t>
            </a:r>
            <a:r>
              <a:rPr kumimoji="1" lang="en-US" altLang="zh-CN" sz="2400" dirty="0">
                <a:latin typeface="Microsoft YaHei" panose="020B0503020204020204" pitchFamily="34" charset="-122"/>
                <a:ea typeface="Microsoft YaHei" panose="020B0503020204020204" pitchFamily="34" charset="-122"/>
              </a:rPr>
              <a:t>37</a:t>
            </a:r>
            <a:r>
              <a:rPr kumimoji="1" lang="zh-CN" altLang="en-US" sz="2400" dirty="0">
                <a:latin typeface="Microsoft YaHei" panose="020B0503020204020204" pitchFamily="34" charset="-122"/>
                <a:ea typeface="Microsoft YaHei" panose="020B0503020204020204" pitchFamily="34" charset="-122"/>
              </a:rPr>
              <a:t>，</a:t>
            </a:r>
            <a:r>
              <a:rPr kumimoji="1" lang="en-US" altLang="zh-CN" sz="2400" dirty="0">
                <a:latin typeface="Microsoft YaHei" panose="020B0503020204020204" pitchFamily="34" charset="-122"/>
                <a:ea typeface="Microsoft YaHei" panose="020B0503020204020204" pitchFamily="34" charset="-122"/>
              </a:rPr>
              <a:t>47</a:t>
            </a:r>
            <a:r>
              <a:rPr kumimoji="1" lang="zh-CN" altLang="en-US" sz="2400" dirty="0">
                <a:latin typeface="Microsoft YaHei" panose="020B0503020204020204" pitchFamily="34" charset="-122"/>
                <a:ea typeface="Microsoft YaHei" panose="020B0503020204020204" pitchFamily="34" charset="-122"/>
              </a:rPr>
              <a:t>，</a:t>
            </a:r>
            <a:r>
              <a:rPr kumimoji="1" lang="en-US" altLang="zh-CN" sz="2400" dirty="0">
                <a:latin typeface="Microsoft YaHei" panose="020B0503020204020204" pitchFamily="34" charset="-122"/>
                <a:ea typeface="Microsoft YaHei" panose="020B0503020204020204" pitchFamily="34" charset="-122"/>
              </a:rPr>
              <a:t>51</a:t>
            </a:r>
            <a:r>
              <a:rPr kumimoji="1" lang="zh-CN" altLang="en-US" sz="2400" dirty="0">
                <a:latin typeface="Microsoft YaHei" panose="020B0503020204020204" pitchFamily="34" charset="-122"/>
                <a:ea typeface="Microsoft YaHei" panose="020B0503020204020204" pitchFamily="34" charset="-122"/>
              </a:rPr>
              <a:t>，</a:t>
            </a:r>
            <a:r>
              <a:rPr kumimoji="1" lang="en-US" altLang="zh-CN" sz="2400" dirty="0">
                <a:latin typeface="Microsoft YaHei" panose="020B0503020204020204" pitchFamily="34" charset="-122"/>
                <a:ea typeface="Microsoft YaHei" panose="020B0503020204020204" pitchFamily="34" charset="-122"/>
              </a:rPr>
              <a:t>58</a:t>
            </a:r>
            <a:r>
              <a:rPr kumimoji="1" lang="zh-CN" altLang="en-US" sz="2400" dirty="0">
                <a:latin typeface="Microsoft YaHei" panose="020B0503020204020204" pitchFamily="34" charset="-122"/>
                <a:ea typeface="Microsoft YaHei" panose="020B0503020204020204" pitchFamily="34" charset="-122"/>
              </a:rPr>
              <a:t>，</a:t>
            </a:r>
            <a:r>
              <a:rPr kumimoji="1" lang="en-US" altLang="zh-CN" sz="2400" dirty="0">
                <a:latin typeface="Microsoft YaHei" panose="020B0503020204020204" pitchFamily="34" charset="-122"/>
                <a:ea typeface="Microsoft YaHei" panose="020B0503020204020204" pitchFamily="34" charset="-122"/>
              </a:rPr>
              <a:t>62</a:t>
            </a:r>
            <a:r>
              <a:rPr kumimoji="1" lang="zh-CN" altLang="en-US" sz="2400" dirty="0">
                <a:latin typeface="Microsoft YaHei" panose="020B0503020204020204" pitchFamily="34" charset="-122"/>
                <a:ea typeface="Microsoft YaHei" panose="020B0503020204020204" pitchFamily="34" charset="-122"/>
              </a:rPr>
              <a:t>，</a:t>
            </a:r>
            <a:r>
              <a:rPr kumimoji="1" lang="en-US" altLang="zh-CN" sz="2400" dirty="0">
                <a:latin typeface="Microsoft YaHei" panose="020B0503020204020204" pitchFamily="34" charset="-122"/>
                <a:ea typeface="Microsoft YaHei" panose="020B0503020204020204" pitchFamily="34" charset="-122"/>
              </a:rPr>
              <a:t>73</a:t>
            </a:r>
            <a:r>
              <a:rPr kumimoji="1" lang="zh-CN" altLang="en-US" sz="2400" dirty="0">
                <a:latin typeface="Microsoft YaHei" panose="020B0503020204020204" pitchFamily="34" charset="-122"/>
                <a:ea typeface="Microsoft YaHei" panose="020B0503020204020204" pitchFamily="34" charset="-122"/>
              </a:rPr>
              <a:t>，</a:t>
            </a:r>
            <a:r>
              <a:rPr kumimoji="1" lang="en-US" altLang="zh-CN" sz="2400" dirty="0">
                <a:latin typeface="Microsoft YaHei" panose="020B0503020204020204" pitchFamily="34" charset="-122"/>
                <a:ea typeface="Microsoft YaHei" panose="020B0503020204020204" pitchFamily="34" charset="-122"/>
              </a:rPr>
              <a:t>88</a:t>
            </a:r>
            <a:r>
              <a:rPr kumimoji="1" lang="zh-CN" altLang="en-US" sz="2400" dirty="0">
                <a:latin typeface="Microsoft YaHei" panose="020B0503020204020204" pitchFamily="34" charset="-122"/>
                <a:ea typeface="Microsoft YaHei" panose="020B0503020204020204" pitchFamily="34" charset="-122"/>
              </a:rPr>
              <a:t>，</a:t>
            </a:r>
            <a:r>
              <a:rPr kumimoji="1" lang="en-US" altLang="zh-CN" sz="2400" dirty="0">
                <a:latin typeface="Microsoft YaHei" panose="020B0503020204020204" pitchFamily="34" charset="-122"/>
                <a:ea typeface="Microsoft YaHei" panose="020B0503020204020204" pitchFamily="34" charset="-122"/>
              </a:rPr>
              <a:t>93</a:t>
            </a:r>
            <a:r>
              <a:rPr kumimoji="1" lang="zh-CN" altLang="en-US" sz="2400" dirty="0">
                <a:latin typeface="Microsoft YaHei" panose="020B0503020204020204" pitchFamily="34" charset="-122"/>
                <a:ea typeface="Microsoft YaHei" panose="020B0503020204020204" pitchFamily="34" charset="-122"/>
              </a:rPr>
              <a:t>，</a:t>
            </a:r>
            <a:r>
              <a:rPr kumimoji="1" lang="en-US" altLang="zh-CN" sz="2400" dirty="0">
                <a:latin typeface="Microsoft YaHei" panose="020B0503020204020204" pitchFamily="34" charset="-122"/>
                <a:ea typeface="Microsoft YaHei" panose="020B0503020204020204" pitchFamily="34" charset="-122"/>
              </a:rPr>
              <a:t>99</a:t>
            </a:r>
          </a:p>
        </p:txBody>
      </p:sp>
      <p:pic>
        <p:nvPicPr>
          <p:cNvPr id="4" name="图片 3">
            <a:extLst>
              <a:ext uri="{FF2B5EF4-FFF2-40B4-BE49-F238E27FC236}">
                <a16:creationId xmlns:a16="http://schemas.microsoft.com/office/drawing/2014/main" id="{9AE13B61-DECE-BD4B-8894-BD1624355569}"/>
              </a:ext>
            </a:extLst>
          </p:cNvPr>
          <p:cNvPicPr>
            <a:picLocks noChangeAspect="1"/>
          </p:cNvPicPr>
          <p:nvPr/>
        </p:nvPicPr>
        <p:blipFill>
          <a:blip r:embed="rId4"/>
          <a:stretch>
            <a:fillRect/>
          </a:stretch>
        </p:blipFill>
        <p:spPr>
          <a:xfrm>
            <a:off x="6328851" y="1982391"/>
            <a:ext cx="5466200" cy="4329071"/>
          </a:xfrm>
          <a:prstGeom prst="rect">
            <a:avLst/>
          </a:prstGeom>
        </p:spPr>
      </p:pic>
    </p:spTree>
    <p:extLst>
      <p:ext uri="{BB962C8B-B14F-4D97-AF65-F5344CB8AC3E}">
        <p14:creationId xmlns:p14="http://schemas.microsoft.com/office/powerpoint/2010/main" val="397897469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2054352" y="655874"/>
            <a:ext cx="808329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3.1.</a:t>
            </a:r>
            <a:r>
              <a:rPr kumimoji="1" lang="zh-CN" altLang="en-US" sz="4800" dirty="0">
                <a:latin typeface="Microsoft YaHei" panose="020B0503020204020204" pitchFamily="34" charset="-122"/>
                <a:ea typeface="Microsoft YaHei" panose="020B0503020204020204" pitchFamily="34" charset="-122"/>
              </a:rPr>
              <a:t>二叉查找树</a:t>
            </a:r>
          </a:p>
        </p:txBody>
      </p:sp>
      <p:sp>
        <p:nvSpPr>
          <p:cNvPr id="2" name="文本框 1">
            <a:extLst>
              <a:ext uri="{FF2B5EF4-FFF2-40B4-BE49-F238E27FC236}">
                <a16:creationId xmlns:a16="http://schemas.microsoft.com/office/drawing/2014/main" id="{2A216836-6AFE-FB4A-B28E-BC542123A5F9}"/>
              </a:ext>
            </a:extLst>
          </p:cNvPr>
          <p:cNvSpPr txBox="1"/>
          <p:nvPr/>
        </p:nvSpPr>
        <p:spPr>
          <a:xfrm>
            <a:off x="396949" y="3546761"/>
            <a:ext cx="5699051" cy="1200329"/>
          </a:xfrm>
          <a:prstGeom prst="rect">
            <a:avLst/>
          </a:prstGeom>
          <a:noFill/>
        </p:spPr>
        <p:txBody>
          <a:bodyPr wrap="square" rtlCol="0">
            <a:spAutoFit/>
          </a:bodyPr>
          <a:lstStyle/>
          <a:p>
            <a:r>
              <a:rPr kumimoji="1" lang="zh-CN" altLang="en-US" sz="2400" dirty="0">
                <a:latin typeface="Microsoft YaHei" panose="020B0503020204020204" pitchFamily="34" charset="-122"/>
                <a:ea typeface="Microsoft YaHei" panose="020B0503020204020204" pitchFamily="34" charset="-122"/>
              </a:rPr>
              <a:t>对于二叉查找树，若在查找过程中需要插入或者删除，也是比较方便的。</a:t>
            </a:r>
          </a:p>
          <a:p>
            <a:endParaRPr kumimoji="1" lang="zh-CN" altLang="en-US" sz="2400" dirty="0">
              <a:latin typeface="Microsoft YaHei" panose="020B0503020204020204" pitchFamily="34" charset="-122"/>
              <a:ea typeface="Microsoft YaHei" panose="020B0503020204020204" pitchFamily="34" charset="-122"/>
            </a:endParaRPr>
          </a:p>
        </p:txBody>
      </p:sp>
      <p:pic>
        <p:nvPicPr>
          <p:cNvPr id="4" name="图片 3">
            <a:extLst>
              <a:ext uri="{FF2B5EF4-FFF2-40B4-BE49-F238E27FC236}">
                <a16:creationId xmlns:a16="http://schemas.microsoft.com/office/drawing/2014/main" id="{9AE13B61-DECE-BD4B-8894-BD1624355569}"/>
              </a:ext>
            </a:extLst>
          </p:cNvPr>
          <p:cNvPicPr>
            <a:picLocks noChangeAspect="1"/>
          </p:cNvPicPr>
          <p:nvPr/>
        </p:nvPicPr>
        <p:blipFill>
          <a:blip r:embed="rId4"/>
          <a:stretch>
            <a:fillRect/>
          </a:stretch>
        </p:blipFill>
        <p:spPr>
          <a:xfrm>
            <a:off x="6328851" y="1982391"/>
            <a:ext cx="5466200" cy="4329071"/>
          </a:xfrm>
          <a:prstGeom prst="rect">
            <a:avLst/>
          </a:prstGeom>
        </p:spPr>
      </p:pic>
    </p:spTree>
    <p:extLst>
      <p:ext uri="{BB962C8B-B14F-4D97-AF65-F5344CB8AC3E}">
        <p14:creationId xmlns:p14="http://schemas.microsoft.com/office/powerpoint/2010/main" val="38796534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2054352" y="655874"/>
            <a:ext cx="808329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3.1.</a:t>
            </a:r>
            <a:r>
              <a:rPr kumimoji="1" lang="zh-CN" altLang="en-US" sz="4800" dirty="0">
                <a:latin typeface="Microsoft YaHei" panose="020B0503020204020204" pitchFamily="34" charset="-122"/>
                <a:ea typeface="Microsoft YaHei" panose="020B0503020204020204" pitchFamily="34" charset="-122"/>
              </a:rPr>
              <a:t>二叉查找树</a:t>
            </a:r>
            <a:r>
              <a:rPr kumimoji="1" lang="en-US" altLang="zh-CN" sz="4800" dirty="0">
                <a:latin typeface="Microsoft YaHei" panose="020B0503020204020204" pitchFamily="34" charset="-122"/>
                <a:ea typeface="Microsoft YaHei" panose="020B0503020204020204" pitchFamily="34" charset="-122"/>
              </a:rPr>
              <a:t>---</a:t>
            </a:r>
            <a:r>
              <a:rPr kumimoji="1" lang="zh-CN" altLang="en-US" sz="4800" dirty="0">
                <a:latin typeface="Microsoft YaHei" panose="020B0503020204020204" pitchFamily="34" charset="-122"/>
                <a:ea typeface="Microsoft YaHei" panose="020B0503020204020204" pitchFamily="34" charset="-122"/>
              </a:rPr>
              <a:t>查找</a:t>
            </a:r>
          </a:p>
        </p:txBody>
      </p:sp>
      <p:pic>
        <p:nvPicPr>
          <p:cNvPr id="5" name="图片 4">
            <a:extLst>
              <a:ext uri="{FF2B5EF4-FFF2-40B4-BE49-F238E27FC236}">
                <a16:creationId xmlns:a16="http://schemas.microsoft.com/office/drawing/2014/main" id="{FF0B3026-FF2D-C04E-8781-2A7509E77ECF}"/>
              </a:ext>
            </a:extLst>
          </p:cNvPr>
          <p:cNvPicPr>
            <a:picLocks noChangeAspect="1"/>
          </p:cNvPicPr>
          <p:nvPr/>
        </p:nvPicPr>
        <p:blipFill>
          <a:blip r:embed="rId4"/>
          <a:stretch>
            <a:fillRect/>
          </a:stretch>
        </p:blipFill>
        <p:spPr>
          <a:xfrm>
            <a:off x="242183" y="3147233"/>
            <a:ext cx="3624338" cy="2880537"/>
          </a:xfrm>
          <a:prstGeom prst="rect">
            <a:avLst/>
          </a:prstGeom>
        </p:spPr>
      </p:pic>
      <p:pic>
        <p:nvPicPr>
          <p:cNvPr id="6" name="图片 5">
            <a:extLst>
              <a:ext uri="{FF2B5EF4-FFF2-40B4-BE49-F238E27FC236}">
                <a16:creationId xmlns:a16="http://schemas.microsoft.com/office/drawing/2014/main" id="{C485A4AF-FF17-FB47-BB78-F80B70120C53}"/>
              </a:ext>
            </a:extLst>
          </p:cNvPr>
          <p:cNvPicPr>
            <a:picLocks noChangeAspect="1"/>
          </p:cNvPicPr>
          <p:nvPr/>
        </p:nvPicPr>
        <p:blipFill>
          <a:blip r:embed="rId5"/>
          <a:stretch>
            <a:fillRect/>
          </a:stretch>
        </p:blipFill>
        <p:spPr>
          <a:xfrm>
            <a:off x="4443338" y="3147233"/>
            <a:ext cx="3528313" cy="2880537"/>
          </a:xfrm>
          <a:prstGeom prst="rect">
            <a:avLst/>
          </a:prstGeom>
        </p:spPr>
      </p:pic>
      <p:pic>
        <p:nvPicPr>
          <p:cNvPr id="7" name="图片 6">
            <a:extLst>
              <a:ext uri="{FF2B5EF4-FFF2-40B4-BE49-F238E27FC236}">
                <a16:creationId xmlns:a16="http://schemas.microsoft.com/office/drawing/2014/main" id="{85CA80D0-60A6-494D-B1F8-8A644CC47991}"/>
              </a:ext>
            </a:extLst>
          </p:cNvPr>
          <p:cNvPicPr>
            <a:picLocks noChangeAspect="1"/>
          </p:cNvPicPr>
          <p:nvPr/>
        </p:nvPicPr>
        <p:blipFill>
          <a:blip r:embed="rId6"/>
          <a:stretch>
            <a:fillRect/>
          </a:stretch>
        </p:blipFill>
        <p:spPr>
          <a:xfrm>
            <a:off x="8548468" y="3143663"/>
            <a:ext cx="3624338" cy="2884107"/>
          </a:xfrm>
          <a:prstGeom prst="rect">
            <a:avLst/>
          </a:prstGeom>
        </p:spPr>
      </p:pic>
      <p:sp>
        <p:nvSpPr>
          <p:cNvPr id="8" name="右箭头 7">
            <a:extLst>
              <a:ext uri="{FF2B5EF4-FFF2-40B4-BE49-F238E27FC236}">
                <a16:creationId xmlns:a16="http://schemas.microsoft.com/office/drawing/2014/main" id="{CA6BDE19-94BC-A849-95E7-43BA1D923FAC}"/>
              </a:ext>
            </a:extLst>
          </p:cNvPr>
          <p:cNvSpPr/>
          <p:nvPr/>
        </p:nvSpPr>
        <p:spPr>
          <a:xfrm>
            <a:off x="3993576" y="4194541"/>
            <a:ext cx="322707" cy="3911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右箭头 8">
            <a:extLst>
              <a:ext uri="{FF2B5EF4-FFF2-40B4-BE49-F238E27FC236}">
                <a16:creationId xmlns:a16="http://schemas.microsoft.com/office/drawing/2014/main" id="{E3FE532F-C0E4-A24C-B738-577021884266}"/>
              </a:ext>
            </a:extLst>
          </p:cNvPr>
          <p:cNvSpPr/>
          <p:nvPr/>
        </p:nvSpPr>
        <p:spPr>
          <a:xfrm>
            <a:off x="8098706" y="4194541"/>
            <a:ext cx="322707" cy="3911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文本框 9">
            <a:extLst>
              <a:ext uri="{FF2B5EF4-FFF2-40B4-BE49-F238E27FC236}">
                <a16:creationId xmlns:a16="http://schemas.microsoft.com/office/drawing/2014/main" id="{8749CA00-07AD-094F-ABC1-64FACABA4792}"/>
              </a:ext>
            </a:extLst>
          </p:cNvPr>
          <p:cNvSpPr txBox="1"/>
          <p:nvPr/>
        </p:nvSpPr>
        <p:spPr>
          <a:xfrm>
            <a:off x="893135" y="1913860"/>
            <a:ext cx="4253023" cy="461665"/>
          </a:xfrm>
          <a:prstGeom prst="rect">
            <a:avLst/>
          </a:prstGeom>
          <a:noFill/>
        </p:spPr>
        <p:txBody>
          <a:bodyPr wrap="square" rtlCol="0">
            <a:spAutoFit/>
          </a:bodyPr>
          <a:lstStyle/>
          <a:p>
            <a:r>
              <a:rPr kumimoji="1" lang="zh-CN" altLang="en-US" sz="2400" dirty="0">
                <a:latin typeface="Microsoft YaHei" panose="020B0503020204020204" pitchFamily="34" charset="-122"/>
                <a:ea typeface="Microsoft YaHei" panose="020B0503020204020204" pitchFamily="34" charset="-122"/>
              </a:rPr>
              <a:t>寻找</a:t>
            </a:r>
            <a:r>
              <a:rPr kumimoji="1" lang="en-US" altLang="zh-CN" sz="2400" dirty="0">
                <a:latin typeface="Microsoft YaHei" panose="020B0503020204020204" pitchFamily="34" charset="-122"/>
                <a:ea typeface="Microsoft YaHei" panose="020B0503020204020204" pitchFamily="34" charset="-122"/>
              </a:rPr>
              <a:t>93</a:t>
            </a:r>
            <a:r>
              <a:rPr kumimoji="1" lang="zh-CN" altLang="en-US" sz="2400" dirty="0">
                <a:latin typeface="Microsoft YaHei" panose="020B0503020204020204" pitchFamily="34" charset="-122"/>
                <a:ea typeface="Microsoft YaHei" panose="020B0503020204020204" pitchFamily="34" charset="-122"/>
              </a:rPr>
              <a:t>的过程如下：</a:t>
            </a:r>
          </a:p>
        </p:txBody>
      </p:sp>
    </p:spTree>
    <p:extLst>
      <p:ext uri="{BB962C8B-B14F-4D97-AF65-F5344CB8AC3E}">
        <p14:creationId xmlns:p14="http://schemas.microsoft.com/office/powerpoint/2010/main" val="2250339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F2D465B6-12D0-1243-9EC7-E8BFC11089A3}"/>
              </a:ext>
            </a:extLst>
          </p:cNvPr>
          <p:cNvPicPr>
            <a:picLocks noChangeAspect="1"/>
          </p:cNvPicPr>
          <p:nvPr/>
        </p:nvPicPr>
        <p:blipFill>
          <a:blip r:embed="rId4"/>
          <a:stretch>
            <a:fillRect/>
          </a:stretch>
        </p:blipFill>
        <p:spPr>
          <a:xfrm>
            <a:off x="5872568" y="148856"/>
            <a:ext cx="5213816" cy="3711944"/>
          </a:xfrm>
          <a:prstGeom prst="rect">
            <a:avLst/>
          </a:prstGeom>
        </p:spPr>
      </p:pic>
      <p:pic>
        <p:nvPicPr>
          <p:cNvPr id="4" name="图片 3">
            <a:extLst>
              <a:ext uri="{FF2B5EF4-FFF2-40B4-BE49-F238E27FC236}">
                <a16:creationId xmlns:a16="http://schemas.microsoft.com/office/drawing/2014/main" id="{DD589E73-D5A0-9044-A748-FC47C92D61BC}"/>
              </a:ext>
            </a:extLst>
          </p:cNvPr>
          <p:cNvPicPr>
            <a:picLocks noChangeAspect="1"/>
          </p:cNvPicPr>
          <p:nvPr/>
        </p:nvPicPr>
        <p:blipFill>
          <a:blip r:embed="rId5"/>
          <a:stretch>
            <a:fillRect/>
          </a:stretch>
        </p:blipFill>
        <p:spPr>
          <a:xfrm>
            <a:off x="5837297" y="3845739"/>
            <a:ext cx="5249087" cy="3012261"/>
          </a:xfrm>
          <a:prstGeom prst="rect">
            <a:avLst/>
          </a:prstGeom>
        </p:spPr>
      </p:pic>
      <p:sp>
        <p:nvSpPr>
          <p:cNvPr id="11" name="文本框 10">
            <a:extLst>
              <a:ext uri="{FF2B5EF4-FFF2-40B4-BE49-F238E27FC236}">
                <a16:creationId xmlns:a16="http://schemas.microsoft.com/office/drawing/2014/main" id="{DB88BED3-D5CC-8D47-B591-E8BEDA0E7A4D}"/>
              </a:ext>
            </a:extLst>
          </p:cNvPr>
          <p:cNvSpPr txBox="1"/>
          <p:nvPr/>
        </p:nvSpPr>
        <p:spPr>
          <a:xfrm>
            <a:off x="1105616" y="2951946"/>
            <a:ext cx="2892056" cy="954107"/>
          </a:xfrm>
          <a:prstGeom prst="rect">
            <a:avLst/>
          </a:prstGeom>
          <a:noFill/>
        </p:spPr>
        <p:txBody>
          <a:bodyPr wrap="square" rtlCol="0">
            <a:spAutoFit/>
          </a:bodyPr>
          <a:lstStyle/>
          <a:p>
            <a:pPr algn="ctr"/>
            <a:r>
              <a:rPr kumimoji="1" lang="zh-CN" altLang="en-US" sz="2800" dirty="0">
                <a:latin typeface="Microsoft YaHei" panose="020B0503020204020204" pitchFamily="34" charset="-122"/>
                <a:ea typeface="Microsoft YaHei" panose="020B0503020204020204" pitchFamily="34" charset="-122"/>
              </a:rPr>
              <a:t>二叉查找树</a:t>
            </a:r>
            <a:r>
              <a:rPr kumimoji="1" lang="en-US" altLang="zh-CN" sz="2800" dirty="0">
                <a:latin typeface="Microsoft YaHei" panose="020B0503020204020204" pitchFamily="34" charset="-122"/>
                <a:ea typeface="Microsoft YaHei" panose="020B0503020204020204" pitchFamily="34" charset="-122"/>
              </a:rPr>
              <a:t>---</a:t>
            </a:r>
            <a:r>
              <a:rPr kumimoji="1" lang="zh-CN" altLang="en-US" sz="2800" dirty="0">
                <a:latin typeface="Microsoft YaHei" panose="020B0503020204020204" pitchFamily="34" charset="-122"/>
                <a:ea typeface="Microsoft YaHei" panose="020B0503020204020204" pitchFamily="34" charset="-122"/>
              </a:rPr>
              <a:t>查找算法</a:t>
            </a:r>
          </a:p>
        </p:txBody>
      </p:sp>
    </p:spTree>
    <p:extLst>
      <p:ext uri="{BB962C8B-B14F-4D97-AF65-F5344CB8AC3E}">
        <p14:creationId xmlns:p14="http://schemas.microsoft.com/office/powerpoint/2010/main" val="17443725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2054352" y="655874"/>
            <a:ext cx="808329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3.1.</a:t>
            </a:r>
            <a:r>
              <a:rPr kumimoji="1" lang="zh-CN" altLang="en-US" sz="4800" dirty="0">
                <a:latin typeface="Microsoft YaHei" panose="020B0503020204020204" pitchFamily="34" charset="-122"/>
                <a:ea typeface="Microsoft YaHei" panose="020B0503020204020204" pitchFamily="34" charset="-122"/>
              </a:rPr>
              <a:t>二叉查找树</a:t>
            </a:r>
            <a:r>
              <a:rPr kumimoji="1" lang="en-US" altLang="zh-CN" sz="4800" dirty="0">
                <a:latin typeface="Microsoft YaHei" panose="020B0503020204020204" pitchFamily="34" charset="-122"/>
                <a:ea typeface="Microsoft YaHei" panose="020B0503020204020204" pitchFamily="34" charset="-122"/>
              </a:rPr>
              <a:t>---</a:t>
            </a:r>
            <a:r>
              <a:rPr kumimoji="1" lang="zh-CN" altLang="en-US" sz="4800" dirty="0">
                <a:latin typeface="Microsoft YaHei" panose="020B0503020204020204" pitchFamily="34" charset="-122"/>
                <a:ea typeface="Microsoft YaHei" panose="020B0503020204020204" pitchFamily="34" charset="-122"/>
              </a:rPr>
              <a:t>插入</a:t>
            </a:r>
          </a:p>
        </p:txBody>
      </p:sp>
      <p:sp>
        <p:nvSpPr>
          <p:cNvPr id="10" name="文本框 9">
            <a:extLst>
              <a:ext uri="{FF2B5EF4-FFF2-40B4-BE49-F238E27FC236}">
                <a16:creationId xmlns:a16="http://schemas.microsoft.com/office/drawing/2014/main" id="{8749CA00-07AD-094F-ABC1-64FACABA4792}"/>
              </a:ext>
            </a:extLst>
          </p:cNvPr>
          <p:cNvSpPr txBox="1"/>
          <p:nvPr/>
        </p:nvSpPr>
        <p:spPr>
          <a:xfrm>
            <a:off x="894330" y="3040912"/>
            <a:ext cx="4294358" cy="1938992"/>
          </a:xfrm>
          <a:prstGeom prst="rect">
            <a:avLst/>
          </a:prstGeom>
          <a:noFill/>
        </p:spPr>
        <p:txBody>
          <a:bodyPr wrap="square" rtlCol="0">
            <a:spAutoFit/>
          </a:bodyPr>
          <a:lstStyle/>
          <a:p>
            <a:r>
              <a:rPr kumimoji="1" lang="zh-CN" altLang="en-US" sz="2400" dirty="0">
                <a:latin typeface="Microsoft YaHei" panose="020B0503020204020204" pitchFamily="34" charset="-122"/>
                <a:ea typeface="Microsoft YaHei" panose="020B0503020204020204" pitchFamily="34" charset="-122"/>
              </a:rPr>
              <a:t>插入，就是将元素放在合适的位置，插入后，保持整体顺序结构不变</a:t>
            </a:r>
            <a:endParaRPr kumimoji="1" lang="en-US" altLang="zh-CN" sz="2400" dirty="0">
              <a:latin typeface="Microsoft YaHei" panose="020B0503020204020204" pitchFamily="34" charset="-122"/>
              <a:ea typeface="Microsoft YaHei" panose="020B0503020204020204" pitchFamily="34" charset="-122"/>
            </a:endParaRPr>
          </a:p>
          <a:p>
            <a:endParaRPr kumimoji="1" lang="en-US" altLang="zh-CN" sz="2400" dirty="0">
              <a:latin typeface="Microsoft YaHei" panose="020B0503020204020204" pitchFamily="34" charset="-122"/>
              <a:ea typeface="Microsoft YaHei" panose="020B0503020204020204" pitchFamily="34" charset="-122"/>
            </a:endParaRPr>
          </a:p>
          <a:p>
            <a:r>
              <a:rPr kumimoji="1" lang="en-US" altLang="zh-CN" sz="2400" dirty="0">
                <a:latin typeface="Microsoft YaHei" panose="020B0503020204020204" pitchFamily="34" charset="-122"/>
                <a:ea typeface="Microsoft YaHei" panose="020B0503020204020204" pitchFamily="34" charset="-122"/>
              </a:rPr>
              <a:t>👉</a:t>
            </a:r>
            <a:r>
              <a:rPr kumimoji="1" lang="zh-CN" altLang="en-US" sz="2400" dirty="0">
                <a:latin typeface="Microsoft YaHei" panose="020B0503020204020204" pitchFamily="34" charset="-122"/>
                <a:ea typeface="Microsoft YaHei" panose="020B0503020204020204" pitchFamily="34" charset="-122"/>
              </a:rPr>
              <a:t>插入</a:t>
            </a:r>
            <a:r>
              <a:rPr kumimoji="1" lang="en-US" altLang="zh-CN" sz="2400" dirty="0">
                <a:latin typeface="Microsoft YaHei" panose="020B0503020204020204" pitchFamily="34" charset="-122"/>
                <a:ea typeface="Microsoft YaHei" panose="020B0503020204020204" pitchFamily="34" charset="-122"/>
              </a:rPr>
              <a:t>95</a:t>
            </a:r>
            <a:endParaRPr kumimoji="1" lang="zh-CN" altLang="en-US" sz="2400" dirty="0">
              <a:latin typeface="Microsoft YaHei" panose="020B0503020204020204" pitchFamily="34" charset="-122"/>
              <a:ea typeface="Microsoft YaHei" panose="020B0503020204020204" pitchFamily="34" charset="-122"/>
            </a:endParaRPr>
          </a:p>
        </p:txBody>
      </p:sp>
      <p:pic>
        <p:nvPicPr>
          <p:cNvPr id="2" name="图片 1">
            <a:extLst>
              <a:ext uri="{FF2B5EF4-FFF2-40B4-BE49-F238E27FC236}">
                <a16:creationId xmlns:a16="http://schemas.microsoft.com/office/drawing/2014/main" id="{ECE3DB38-13E7-BD4D-96E2-A2F8A0BFE174}"/>
              </a:ext>
            </a:extLst>
          </p:cNvPr>
          <p:cNvPicPr>
            <a:picLocks noChangeAspect="1"/>
          </p:cNvPicPr>
          <p:nvPr/>
        </p:nvPicPr>
        <p:blipFill>
          <a:blip r:embed="rId4"/>
          <a:stretch>
            <a:fillRect/>
          </a:stretch>
        </p:blipFill>
        <p:spPr>
          <a:xfrm>
            <a:off x="5934886" y="2216594"/>
            <a:ext cx="5362784" cy="4055486"/>
          </a:xfrm>
          <a:prstGeom prst="rect">
            <a:avLst/>
          </a:prstGeom>
        </p:spPr>
      </p:pic>
    </p:spTree>
    <p:extLst>
      <p:ext uri="{BB962C8B-B14F-4D97-AF65-F5344CB8AC3E}">
        <p14:creationId xmlns:p14="http://schemas.microsoft.com/office/powerpoint/2010/main" val="31313969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2054352" y="655874"/>
            <a:ext cx="808329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3.1.</a:t>
            </a:r>
            <a:r>
              <a:rPr kumimoji="1" lang="zh-CN" altLang="en-US" sz="4800" dirty="0">
                <a:latin typeface="Microsoft YaHei" panose="020B0503020204020204" pitchFamily="34" charset="-122"/>
                <a:ea typeface="Microsoft YaHei" panose="020B0503020204020204" pitchFamily="34" charset="-122"/>
              </a:rPr>
              <a:t>二叉查找树</a:t>
            </a:r>
            <a:r>
              <a:rPr kumimoji="1" lang="en-US" altLang="zh-CN" sz="4800" dirty="0">
                <a:latin typeface="Microsoft YaHei" panose="020B0503020204020204" pitchFamily="34" charset="-122"/>
                <a:ea typeface="Microsoft YaHei" panose="020B0503020204020204" pitchFamily="34" charset="-122"/>
              </a:rPr>
              <a:t>---</a:t>
            </a:r>
            <a:r>
              <a:rPr kumimoji="1" lang="zh-CN" altLang="en-US" sz="4800" dirty="0">
                <a:latin typeface="Microsoft YaHei" panose="020B0503020204020204" pitchFamily="34" charset="-122"/>
                <a:ea typeface="Microsoft YaHei" panose="020B0503020204020204" pitchFamily="34" charset="-122"/>
              </a:rPr>
              <a:t>插入算法</a:t>
            </a:r>
          </a:p>
        </p:txBody>
      </p:sp>
      <p:pic>
        <p:nvPicPr>
          <p:cNvPr id="2" name="图片 1">
            <a:extLst>
              <a:ext uri="{FF2B5EF4-FFF2-40B4-BE49-F238E27FC236}">
                <a16:creationId xmlns:a16="http://schemas.microsoft.com/office/drawing/2014/main" id="{ECE3DB38-13E7-BD4D-96E2-A2F8A0BFE174}"/>
              </a:ext>
            </a:extLst>
          </p:cNvPr>
          <p:cNvPicPr>
            <a:picLocks noChangeAspect="1"/>
          </p:cNvPicPr>
          <p:nvPr/>
        </p:nvPicPr>
        <p:blipFill>
          <a:blip r:embed="rId4"/>
          <a:stretch>
            <a:fillRect/>
          </a:stretch>
        </p:blipFill>
        <p:spPr>
          <a:xfrm>
            <a:off x="5934886" y="2216594"/>
            <a:ext cx="5362784" cy="4055486"/>
          </a:xfrm>
          <a:prstGeom prst="rect">
            <a:avLst/>
          </a:prstGeom>
        </p:spPr>
      </p:pic>
      <p:pic>
        <p:nvPicPr>
          <p:cNvPr id="4" name="图片 3">
            <a:extLst>
              <a:ext uri="{FF2B5EF4-FFF2-40B4-BE49-F238E27FC236}">
                <a16:creationId xmlns:a16="http://schemas.microsoft.com/office/drawing/2014/main" id="{7760277A-3585-7E49-AD5C-AE2F0AEDB109}"/>
              </a:ext>
            </a:extLst>
          </p:cNvPr>
          <p:cNvPicPr>
            <a:picLocks noChangeAspect="1"/>
          </p:cNvPicPr>
          <p:nvPr/>
        </p:nvPicPr>
        <p:blipFill>
          <a:blip r:embed="rId5"/>
          <a:stretch>
            <a:fillRect/>
          </a:stretch>
        </p:blipFill>
        <p:spPr>
          <a:xfrm>
            <a:off x="960044" y="1713075"/>
            <a:ext cx="4022947" cy="5144925"/>
          </a:xfrm>
          <a:prstGeom prst="rect">
            <a:avLst/>
          </a:prstGeom>
        </p:spPr>
      </p:pic>
    </p:spTree>
    <p:extLst>
      <p:ext uri="{BB962C8B-B14F-4D97-AF65-F5344CB8AC3E}">
        <p14:creationId xmlns:p14="http://schemas.microsoft.com/office/powerpoint/2010/main" val="267299139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1474341" y="829340"/>
            <a:ext cx="9243318"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3.1.</a:t>
            </a:r>
            <a:r>
              <a:rPr kumimoji="1" lang="zh-CN" altLang="en-US" sz="4800" dirty="0">
                <a:latin typeface="Microsoft YaHei" panose="020B0503020204020204" pitchFamily="34" charset="-122"/>
                <a:ea typeface="Microsoft YaHei" panose="020B0503020204020204" pitchFamily="34" charset="-122"/>
              </a:rPr>
              <a:t>通过插入从无到有创建一棵树</a:t>
            </a:r>
          </a:p>
        </p:txBody>
      </p:sp>
      <p:sp>
        <p:nvSpPr>
          <p:cNvPr id="10" name="文本框 9">
            <a:extLst>
              <a:ext uri="{FF2B5EF4-FFF2-40B4-BE49-F238E27FC236}">
                <a16:creationId xmlns:a16="http://schemas.microsoft.com/office/drawing/2014/main" id="{8749CA00-07AD-094F-ABC1-64FACABA4792}"/>
              </a:ext>
            </a:extLst>
          </p:cNvPr>
          <p:cNvSpPr txBox="1"/>
          <p:nvPr/>
        </p:nvSpPr>
        <p:spPr>
          <a:xfrm>
            <a:off x="617426" y="2209915"/>
            <a:ext cx="4294358" cy="830997"/>
          </a:xfrm>
          <a:prstGeom prst="rect">
            <a:avLst/>
          </a:prstGeom>
          <a:noFill/>
        </p:spPr>
        <p:txBody>
          <a:bodyPr wrap="square" rtlCol="0">
            <a:spAutoFit/>
          </a:bodyPr>
          <a:lstStyle/>
          <a:p>
            <a:r>
              <a:rPr kumimoji="1" lang="zh-CN" altLang="en-US" sz="2400" dirty="0">
                <a:latin typeface="Microsoft YaHei" panose="020B0503020204020204" pitchFamily="34" charset="-122"/>
                <a:ea typeface="Microsoft YaHei" panose="020B0503020204020204" pitchFamily="34" charset="-122"/>
              </a:rPr>
              <a:t>其实创建一棵二叉树，是可以通过插入算法实现的</a:t>
            </a:r>
          </a:p>
        </p:txBody>
      </p:sp>
      <p:pic>
        <p:nvPicPr>
          <p:cNvPr id="4" name="图片 3">
            <a:extLst>
              <a:ext uri="{FF2B5EF4-FFF2-40B4-BE49-F238E27FC236}">
                <a16:creationId xmlns:a16="http://schemas.microsoft.com/office/drawing/2014/main" id="{20B4597D-E7D7-2E47-94DA-C5329BE17162}"/>
              </a:ext>
            </a:extLst>
          </p:cNvPr>
          <p:cNvPicPr>
            <a:picLocks noChangeAspect="1"/>
          </p:cNvPicPr>
          <p:nvPr/>
        </p:nvPicPr>
        <p:blipFill>
          <a:blip r:embed="rId4"/>
          <a:stretch>
            <a:fillRect/>
          </a:stretch>
        </p:blipFill>
        <p:spPr>
          <a:xfrm>
            <a:off x="6637711" y="2986091"/>
            <a:ext cx="5554289" cy="2549233"/>
          </a:xfrm>
          <a:prstGeom prst="rect">
            <a:avLst/>
          </a:prstGeom>
        </p:spPr>
      </p:pic>
      <p:pic>
        <p:nvPicPr>
          <p:cNvPr id="5" name="图片 4">
            <a:extLst>
              <a:ext uri="{FF2B5EF4-FFF2-40B4-BE49-F238E27FC236}">
                <a16:creationId xmlns:a16="http://schemas.microsoft.com/office/drawing/2014/main" id="{FCB326F0-0EF0-F744-8391-797D2A72CBEC}"/>
              </a:ext>
            </a:extLst>
          </p:cNvPr>
          <p:cNvPicPr>
            <a:picLocks noChangeAspect="1"/>
          </p:cNvPicPr>
          <p:nvPr/>
        </p:nvPicPr>
        <p:blipFill>
          <a:blip r:embed="rId5"/>
          <a:stretch>
            <a:fillRect/>
          </a:stretch>
        </p:blipFill>
        <p:spPr>
          <a:xfrm>
            <a:off x="213389" y="3191426"/>
            <a:ext cx="6108700" cy="3441700"/>
          </a:xfrm>
          <a:prstGeom prst="rect">
            <a:avLst/>
          </a:prstGeom>
        </p:spPr>
      </p:pic>
    </p:spTree>
    <p:extLst>
      <p:ext uri="{BB962C8B-B14F-4D97-AF65-F5344CB8AC3E}">
        <p14:creationId xmlns:p14="http://schemas.microsoft.com/office/powerpoint/2010/main" val="428804921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2054352" y="655874"/>
            <a:ext cx="808329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3.1.</a:t>
            </a:r>
            <a:r>
              <a:rPr kumimoji="1" lang="zh-CN" altLang="en-US" sz="4800" dirty="0">
                <a:latin typeface="Microsoft YaHei" panose="020B0503020204020204" pitchFamily="34" charset="-122"/>
                <a:ea typeface="Microsoft YaHei" panose="020B0503020204020204" pitchFamily="34" charset="-122"/>
              </a:rPr>
              <a:t>二叉查找树</a:t>
            </a:r>
            <a:r>
              <a:rPr kumimoji="1" lang="en-US" altLang="zh-CN" sz="4800" dirty="0">
                <a:latin typeface="Microsoft YaHei" panose="020B0503020204020204" pitchFamily="34" charset="-122"/>
                <a:ea typeface="Microsoft YaHei" panose="020B0503020204020204" pitchFamily="34" charset="-122"/>
              </a:rPr>
              <a:t>---</a:t>
            </a:r>
            <a:r>
              <a:rPr kumimoji="1" lang="zh-CN" altLang="en-US" sz="4800" dirty="0">
                <a:latin typeface="Microsoft YaHei" panose="020B0503020204020204" pitchFamily="34" charset="-122"/>
                <a:ea typeface="Microsoft YaHei" panose="020B0503020204020204" pitchFamily="34" charset="-122"/>
              </a:rPr>
              <a:t>删除</a:t>
            </a:r>
          </a:p>
        </p:txBody>
      </p:sp>
      <p:sp>
        <p:nvSpPr>
          <p:cNvPr id="10" name="文本框 9">
            <a:extLst>
              <a:ext uri="{FF2B5EF4-FFF2-40B4-BE49-F238E27FC236}">
                <a16:creationId xmlns:a16="http://schemas.microsoft.com/office/drawing/2014/main" id="{8749CA00-07AD-094F-ABC1-64FACABA4792}"/>
              </a:ext>
            </a:extLst>
          </p:cNvPr>
          <p:cNvSpPr txBox="1"/>
          <p:nvPr/>
        </p:nvSpPr>
        <p:spPr>
          <a:xfrm>
            <a:off x="894330" y="3040912"/>
            <a:ext cx="4294358" cy="461665"/>
          </a:xfrm>
          <a:prstGeom prst="rect">
            <a:avLst/>
          </a:prstGeom>
          <a:noFill/>
        </p:spPr>
        <p:txBody>
          <a:bodyPr wrap="square" rtlCol="0">
            <a:spAutoFit/>
          </a:bodyPr>
          <a:lstStyle/>
          <a:p>
            <a:r>
              <a:rPr kumimoji="1" lang="zh-CN" altLang="en-US" sz="2400" dirty="0">
                <a:latin typeface="Microsoft YaHei" panose="020B0503020204020204" pitchFamily="34" charset="-122"/>
                <a:ea typeface="Microsoft YaHei" panose="020B0503020204020204" pitchFamily="34" charset="-122"/>
              </a:rPr>
              <a:t>删除操作相比插入要复杂一些</a:t>
            </a:r>
          </a:p>
        </p:txBody>
      </p:sp>
    </p:spTree>
    <p:extLst>
      <p:ext uri="{BB962C8B-B14F-4D97-AF65-F5344CB8AC3E}">
        <p14:creationId xmlns:p14="http://schemas.microsoft.com/office/powerpoint/2010/main" val="29597064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2054352" y="751877"/>
            <a:ext cx="808329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1.</a:t>
            </a:r>
            <a:r>
              <a:rPr kumimoji="1" lang="zh-CN" altLang="en-US" sz="4800" dirty="0">
                <a:latin typeface="Microsoft YaHei" panose="020B0503020204020204" pitchFamily="34" charset="-122"/>
                <a:ea typeface="Microsoft YaHei" panose="020B0503020204020204" pitchFamily="34" charset="-122"/>
              </a:rPr>
              <a:t>什么是查找</a:t>
            </a:r>
          </a:p>
        </p:txBody>
      </p:sp>
      <p:sp>
        <p:nvSpPr>
          <p:cNvPr id="8" name="文本框 7">
            <a:extLst>
              <a:ext uri="{FF2B5EF4-FFF2-40B4-BE49-F238E27FC236}">
                <a16:creationId xmlns:a16="http://schemas.microsoft.com/office/drawing/2014/main" id="{75D7D6ED-43A8-DC4B-84B6-AB03F6270117}"/>
              </a:ext>
            </a:extLst>
          </p:cNvPr>
          <p:cNvSpPr txBox="1"/>
          <p:nvPr/>
        </p:nvSpPr>
        <p:spPr>
          <a:xfrm>
            <a:off x="1923206" y="2863055"/>
            <a:ext cx="8894926" cy="1689052"/>
          </a:xfrm>
          <a:prstGeom prst="rect">
            <a:avLst/>
          </a:prstGeom>
          <a:noFill/>
        </p:spPr>
        <p:txBody>
          <a:bodyPr wrap="square" rtlCol="0">
            <a:spAutoFit/>
          </a:bodyPr>
          <a:lstStyle/>
          <a:p>
            <a:pPr>
              <a:lnSpc>
                <a:spcPct val="150000"/>
              </a:lnSpc>
            </a:pPr>
            <a:r>
              <a:rPr kumimoji="1" lang="zh-CN" altLang="en-US" sz="2400" dirty="0">
                <a:latin typeface="Microsoft YaHei" panose="020B0503020204020204" pitchFamily="34" charset="-122"/>
                <a:ea typeface="Microsoft YaHei" panose="020B0503020204020204" pitchFamily="34" charset="-122"/>
              </a:rPr>
              <a:t>查找（</a:t>
            </a:r>
            <a:r>
              <a:rPr kumimoji="1" lang="en-US" altLang="zh-CN" sz="2400" dirty="0">
                <a:latin typeface="Microsoft YaHei" panose="020B0503020204020204" pitchFamily="34" charset="-122"/>
                <a:ea typeface="Microsoft YaHei" panose="020B0503020204020204" pitchFamily="34" charset="-122"/>
              </a:rPr>
              <a:t>Searching</a:t>
            </a:r>
            <a:r>
              <a:rPr kumimoji="1" lang="zh-CN" altLang="en-US" sz="2400" dirty="0">
                <a:latin typeface="Microsoft YaHei" panose="020B0503020204020204" pitchFamily="34" charset="-122"/>
                <a:ea typeface="Microsoft YaHei" panose="020B0503020204020204" pitchFamily="34" charset="-122"/>
              </a:rPr>
              <a:t>）就是根据给定的某个值，在查找表中确定一个其关键字等于给定值的数据元素（或记录）。在日常生活中查找又可以称为</a:t>
            </a:r>
            <a:r>
              <a:rPr kumimoji="1" lang="zh-CN" altLang="en-US" sz="2400" b="1" u="sng" dirty="0">
                <a:latin typeface="Microsoft YaHei" panose="020B0503020204020204" pitchFamily="34" charset="-122"/>
                <a:ea typeface="Microsoft YaHei" panose="020B0503020204020204" pitchFamily="34" charset="-122"/>
              </a:rPr>
              <a:t>搜索</a:t>
            </a:r>
          </a:p>
        </p:txBody>
      </p:sp>
    </p:spTree>
    <p:extLst>
      <p:ext uri="{BB962C8B-B14F-4D97-AF65-F5344CB8AC3E}">
        <p14:creationId xmlns:p14="http://schemas.microsoft.com/office/powerpoint/2010/main" val="93547476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2054352" y="655874"/>
            <a:ext cx="808329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3.1.</a:t>
            </a:r>
            <a:r>
              <a:rPr kumimoji="1" lang="zh-CN" altLang="en-US" sz="4800" dirty="0">
                <a:latin typeface="Microsoft YaHei" panose="020B0503020204020204" pitchFamily="34" charset="-122"/>
                <a:ea typeface="Microsoft YaHei" panose="020B0503020204020204" pitchFamily="34" charset="-122"/>
              </a:rPr>
              <a:t> 删除结点</a:t>
            </a:r>
            <a:r>
              <a:rPr kumimoji="1" lang="en-US" altLang="zh-CN" sz="4800" dirty="0">
                <a:latin typeface="Microsoft YaHei" panose="020B0503020204020204" pitchFamily="34" charset="-122"/>
                <a:ea typeface="Microsoft YaHei" panose="020B0503020204020204" pitchFamily="34" charset="-122"/>
              </a:rPr>
              <a:t>---</a:t>
            </a:r>
            <a:r>
              <a:rPr kumimoji="1" lang="zh-CN" altLang="en-US" sz="4800" dirty="0">
                <a:latin typeface="Microsoft YaHei" panose="020B0503020204020204" pitchFamily="34" charset="-122"/>
                <a:ea typeface="Microsoft YaHei" panose="020B0503020204020204" pitchFamily="34" charset="-122"/>
              </a:rPr>
              <a:t>叶子结点</a:t>
            </a:r>
          </a:p>
        </p:txBody>
      </p:sp>
      <p:sp>
        <p:nvSpPr>
          <p:cNvPr id="10" name="文本框 9">
            <a:extLst>
              <a:ext uri="{FF2B5EF4-FFF2-40B4-BE49-F238E27FC236}">
                <a16:creationId xmlns:a16="http://schemas.microsoft.com/office/drawing/2014/main" id="{8749CA00-07AD-094F-ABC1-64FACABA4792}"/>
              </a:ext>
            </a:extLst>
          </p:cNvPr>
          <p:cNvSpPr txBox="1"/>
          <p:nvPr/>
        </p:nvSpPr>
        <p:spPr>
          <a:xfrm>
            <a:off x="894330" y="3040912"/>
            <a:ext cx="4294358" cy="1938992"/>
          </a:xfrm>
          <a:prstGeom prst="rect">
            <a:avLst/>
          </a:prstGeom>
          <a:noFill/>
        </p:spPr>
        <p:txBody>
          <a:bodyPr wrap="square" rtlCol="0">
            <a:spAutoFit/>
          </a:bodyPr>
          <a:lstStyle/>
          <a:p>
            <a:r>
              <a:rPr kumimoji="1" lang="zh-CN" altLang="en-US" sz="2400" dirty="0">
                <a:latin typeface="Microsoft YaHei" panose="020B0503020204020204" pitchFamily="34" charset="-122"/>
                <a:ea typeface="Microsoft YaHei" panose="020B0503020204020204" pitchFamily="34" charset="-122"/>
              </a:rPr>
              <a:t>如果需要查找并删除如</a:t>
            </a:r>
            <a:r>
              <a:rPr kumimoji="1" lang="en-US" altLang="zh-CN" sz="2400" dirty="0">
                <a:latin typeface="Microsoft YaHei" panose="020B0503020204020204" pitchFamily="34" charset="-122"/>
                <a:ea typeface="Microsoft YaHei" panose="020B0503020204020204" pitchFamily="34" charset="-122"/>
              </a:rPr>
              <a:t>37</a:t>
            </a:r>
            <a:r>
              <a:rPr kumimoji="1" lang="zh-CN" altLang="en-US" sz="2400" dirty="0">
                <a:latin typeface="Microsoft YaHei" panose="020B0503020204020204" pitchFamily="34" charset="-122"/>
                <a:ea typeface="Microsoft YaHei" panose="020B0503020204020204" pitchFamily="34" charset="-122"/>
              </a:rPr>
              <a:t>、</a:t>
            </a:r>
            <a:r>
              <a:rPr kumimoji="1" lang="en-US" altLang="zh-CN" sz="2400" dirty="0">
                <a:latin typeface="Microsoft YaHei" panose="020B0503020204020204" pitchFamily="34" charset="-122"/>
                <a:ea typeface="Microsoft YaHei" panose="020B0503020204020204" pitchFamily="34" charset="-122"/>
              </a:rPr>
              <a:t>51</a:t>
            </a:r>
            <a:r>
              <a:rPr kumimoji="1" lang="zh-CN" altLang="en-US" sz="2400" dirty="0">
                <a:latin typeface="Microsoft YaHei" panose="020B0503020204020204" pitchFamily="34" charset="-122"/>
                <a:ea typeface="Microsoft YaHei" panose="020B0503020204020204" pitchFamily="34" charset="-122"/>
              </a:rPr>
              <a:t>、</a:t>
            </a:r>
            <a:r>
              <a:rPr kumimoji="1" lang="en-US" altLang="zh-CN" sz="2400" dirty="0">
                <a:latin typeface="Microsoft YaHei" panose="020B0503020204020204" pitchFamily="34" charset="-122"/>
                <a:ea typeface="Microsoft YaHei" panose="020B0503020204020204" pitchFamily="34" charset="-122"/>
              </a:rPr>
              <a:t>73</a:t>
            </a:r>
            <a:r>
              <a:rPr kumimoji="1" lang="zh-CN" altLang="en-US" sz="2400" dirty="0">
                <a:latin typeface="Microsoft YaHei" panose="020B0503020204020204" pitchFamily="34" charset="-122"/>
                <a:ea typeface="Microsoft YaHei" panose="020B0503020204020204" pitchFamily="34" charset="-122"/>
              </a:rPr>
              <a:t>、</a:t>
            </a:r>
            <a:r>
              <a:rPr kumimoji="1" lang="en-US" altLang="zh-CN" sz="2400" dirty="0">
                <a:latin typeface="Microsoft YaHei" panose="020B0503020204020204" pitchFamily="34" charset="-122"/>
                <a:ea typeface="Microsoft YaHei" panose="020B0503020204020204" pitchFamily="34" charset="-122"/>
              </a:rPr>
              <a:t>93</a:t>
            </a:r>
            <a:r>
              <a:rPr kumimoji="1" lang="zh-CN" altLang="en-US" sz="2400" dirty="0">
                <a:latin typeface="Microsoft YaHei" panose="020B0503020204020204" pitchFamily="34" charset="-122"/>
                <a:ea typeface="Microsoft YaHei" panose="020B0503020204020204" pitchFamily="34" charset="-122"/>
              </a:rPr>
              <a:t>这些在二叉排序树中是叶子的结点，那是很容易的，毕竟删除它们对整棵树来说，其他结点的结构并未受到影响</a:t>
            </a:r>
          </a:p>
        </p:txBody>
      </p:sp>
      <p:pic>
        <p:nvPicPr>
          <p:cNvPr id="4" name="图片 3">
            <a:extLst>
              <a:ext uri="{FF2B5EF4-FFF2-40B4-BE49-F238E27FC236}">
                <a16:creationId xmlns:a16="http://schemas.microsoft.com/office/drawing/2014/main" id="{1E039610-3FD7-804B-B2AF-EE9925EE4C63}"/>
              </a:ext>
            </a:extLst>
          </p:cNvPr>
          <p:cNvPicPr>
            <a:picLocks noChangeAspect="1"/>
          </p:cNvPicPr>
          <p:nvPr/>
        </p:nvPicPr>
        <p:blipFill>
          <a:blip r:embed="rId4"/>
          <a:stretch>
            <a:fillRect/>
          </a:stretch>
        </p:blipFill>
        <p:spPr>
          <a:xfrm>
            <a:off x="5676900" y="1529942"/>
            <a:ext cx="6515100" cy="5194300"/>
          </a:xfrm>
          <a:prstGeom prst="rect">
            <a:avLst/>
          </a:prstGeom>
        </p:spPr>
      </p:pic>
    </p:spTree>
    <p:extLst>
      <p:ext uri="{BB962C8B-B14F-4D97-AF65-F5344CB8AC3E}">
        <p14:creationId xmlns:p14="http://schemas.microsoft.com/office/powerpoint/2010/main" val="408732233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446567" y="680484"/>
            <a:ext cx="10930269"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3.1.</a:t>
            </a:r>
            <a:r>
              <a:rPr kumimoji="1" lang="zh-CN" altLang="en-US" sz="4800" dirty="0">
                <a:latin typeface="Microsoft YaHei" panose="020B0503020204020204" pitchFamily="34" charset="-122"/>
                <a:ea typeface="Microsoft YaHei" panose="020B0503020204020204" pitchFamily="34" charset="-122"/>
              </a:rPr>
              <a:t>删除结点</a:t>
            </a:r>
            <a:r>
              <a:rPr kumimoji="1" lang="en-US" altLang="zh-CN" sz="4800" dirty="0">
                <a:latin typeface="Microsoft YaHei" panose="020B0503020204020204" pitchFamily="34" charset="-122"/>
                <a:ea typeface="Microsoft YaHei" panose="020B0503020204020204" pitchFamily="34" charset="-122"/>
              </a:rPr>
              <a:t>---</a:t>
            </a:r>
            <a:r>
              <a:rPr kumimoji="1" lang="zh-CN" altLang="en-US" sz="4800" dirty="0">
                <a:latin typeface="Microsoft YaHei" panose="020B0503020204020204" pitchFamily="34" charset="-122"/>
                <a:ea typeface="Microsoft YaHei" panose="020B0503020204020204" pitchFamily="34" charset="-122"/>
              </a:rPr>
              <a:t>只有左子树或者右子树</a:t>
            </a:r>
          </a:p>
        </p:txBody>
      </p:sp>
      <p:sp>
        <p:nvSpPr>
          <p:cNvPr id="10" name="文本框 9">
            <a:extLst>
              <a:ext uri="{FF2B5EF4-FFF2-40B4-BE49-F238E27FC236}">
                <a16:creationId xmlns:a16="http://schemas.microsoft.com/office/drawing/2014/main" id="{8749CA00-07AD-094F-ABC1-64FACABA4792}"/>
              </a:ext>
            </a:extLst>
          </p:cNvPr>
          <p:cNvSpPr txBox="1"/>
          <p:nvPr/>
        </p:nvSpPr>
        <p:spPr>
          <a:xfrm>
            <a:off x="0" y="3429000"/>
            <a:ext cx="4294358" cy="2308324"/>
          </a:xfrm>
          <a:prstGeom prst="rect">
            <a:avLst/>
          </a:prstGeom>
          <a:noFill/>
        </p:spPr>
        <p:txBody>
          <a:bodyPr wrap="square" rtlCol="0">
            <a:spAutoFit/>
          </a:bodyPr>
          <a:lstStyle/>
          <a:p>
            <a:r>
              <a:rPr kumimoji="1" lang="zh-CN" altLang="en-US" sz="2400" dirty="0">
                <a:latin typeface="Microsoft YaHei" panose="020B0503020204020204" pitchFamily="34" charset="-122"/>
                <a:ea typeface="Microsoft YaHei" panose="020B0503020204020204" pitchFamily="34" charset="-122"/>
              </a:rPr>
              <a:t>对于要删除的结点只有左子树或只有右子树的情况，相对也比较好解决。那就是结点删除后，将它的左子树或右子树整个移动到删除结点的位置即可，可以理解为独子继承父业。</a:t>
            </a:r>
          </a:p>
        </p:txBody>
      </p:sp>
      <p:pic>
        <p:nvPicPr>
          <p:cNvPr id="2" name="图片 1">
            <a:extLst>
              <a:ext uri="{FF2B5EF4-FFF2-40B4-BE49-F238E27FC236}">
                <a16:creationId xmlns:a16="http://schemas.microsoft.com/office/drawing/2014/main" id="{D179319B-B342-DA45-9195-58144A4F1CD8}"/>
              </a:ext>
            </a:extLst>
          </p:cNvPr>
          <p:cNvPicPr>
            <a:picLocks noChangeAspect="1"/>
          </p:cNvPicPr>
          <p:nvPr/>
        </p:nvPicPr>
        <p:blipFill>
          <a:blip r:embed="rId4"/>
          <a:stretch>
            <a:fillRect/>
          </a:stretch>
        </p:blipFill>
        <p:spPr>
          <a:xfrm>
            <a:off x="4656470" y="3040912"/>
            <a:ext cx="6451600" cy="3581400"/>
          </a:xfrm>
          <a:prstGeom prst="rect">
            <a:avLst/>
          </a:prstGeom>
        </p:spPr>
      </p:pic>
    </p:spTree>
    <p:extLst>
      <p:ext uri="{BB962C8B-B14F-4D97-AF65-F5344CB8AC3E}">
        <p14:creationId xmlns:p14="http://schemas.microsoft.com/office/powerpoint/2010/main" val="244232350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1724042" y="702040"/>
            <a:ext cx="9330771"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3.1.</a:t>
            </a:r>
            <a:r>
              <a:rPr kumimoji="1" lang="zh-CN" altLang="en-US" sz="4800" dirty="0">
                <a:latin typeface="Microsoft YaHei" panose="020B0503020204020204" pitchFamily="34" charset="-122"/>
                <a:ea typeface="Microsoft YaHei" panose="020B0503020204020204" pitchFamily="34" charset="-122"/>
              </a:rPr>
              <a:t> 删除结点</a:t>
            </a:r>
            <a:r>
              <a:rPr kumimoji="1" lang="en-US" altLang="zh-CN" sz="4800" dirty="0">
                <a:latin typeface="Microsoft YaHei" panose="020B0503020204020204" pitchFamily="34" charset="-122"/>
                <a:ea typeface="Microsoft YaHei" panose="020B0503020204020204" pitchFamily="34" charset="-122"/>
              </a:rPr>
              <a:t>---</a:t>
            </a:r>
            <a:r>
              <a:rPr kumimoji="1" lang="zh-CN" altLang="en-US" sz="4800" dirty="0">
                <a:latin typeface="Microsoft YaHei" panose="020B0503020204020204" pitchFamily="34" charset="-122"/>
                <a:ea typeface="Microsoft YaHei" panose="020B0503020204020204" pitchFamily="34" charset="-122"/>
              </a:rPr>
              <a:t>有左也有右子树</a:t>
            </a:r>
          </a:p>
        </p:txBody>
      </p:sp>
      <p:sp>
        <p:nvSpPr>
          <p:cNvPr id="10" name="文本框 9">
            <a:extLst>
              <a:ext uri="{FF2B5EF4-FFF2-40B4-BE49-F238E27FC236}">
                <a16:creationId xmlns:a16="http://schemas.microsoft.com/office/drawing/2014/main" id="{8749CA00-07AD-094F-ABC1-64FACABA4792}"/>
              </a:ext>
            </a:extLst>
          </p:cNvPr>
          <p:cNvSpPr txBox="1"/>
          <p:nvPr/>
        </p:nvSpPr>
        <p:spPr>
          <a:xfrm>
            <a:off x="0" y="3429000"/>
            <a:ext cx="4294358" cy="461665"/>
          </a:xfrm>
          <a:prstGeom prst="rect">
            <a:avLst/>
          </a:prstGeom>
          <a:noFill/>
        </p:spPr>
        <p:txBody>
          <a:bodyPr wrap="square" rtlCol="0">
            <a:spAutoFit/>
          </a:bodyPr>
          <a:lstStyle/>
          <a:p>
            <a:r>
              <a:rPr kumimoji="1" lang="zh-CN" altLang="en-US" sz="2400" dirty="0">
                <a:latin typeface="Microsoft YaHei" panose="020B0503020204020204" pitchFamily="34" charset="-122"/>
                <a:ea typeface="Microsoft YaHei" panose="020B0503020204020204" pitchFamily="34" charset="-122"/>
              </a:rPr>
              <a:t>这样简单的情况怎么办呢？</a:t>
            </a:r>
            <a:endParaRPr kumimoji="1" lang="en-US" altLang="zh-CN" sz="2400" dirty="0">
              <a:latin typeface="Microsoft YaHei" panose="020B0503020204020204" pitchFamily="34" charset="-122"/>
              <a:ea typeface="Microsoft YaHei" panose="020B0503020204020204" pitchFamily="34" charset="-122"/>
            </a:endParaRPr>
          </a:p>
        </p:txBody>
      </p:sp>
      <p:pic>
        <p:nvPicPr>
          <p:cNvPr id="4" name="图片 3">
            <a:extLst>
              <a:ext uri="{FF2B5EF4-FFF2-40B4-BE49-F238E27FC236}">
                <a16:creationId xmlns:a16="http://schemas.microsoft.com/office/drawing/2014/main" id="{8829245A-85E9-AC4B-B71B-2ACA40B70F51}"/>
              </a:ext>
            </a:extLst>
          </p:cNvPr>
          <p:cNvPicPr>
            <a:picLocks noChangeAspect="1"/>
          </p:cNvPicPr>
          <p:nvPr/>
        </p:nvPicPr>
        <p:blipFill>
          <a:blip r:embed="rId4"/>
          <a:stretch>
            <a:fillRect/>
          </a:stretch>
        </p:blipFill>
        <p:spPr>
          <a:xfrm>
            <a:off x="6389429" y="1613636"/>
            <a:ext cx="4995694" cy="4588490"/>
          </a:xfrm>
          <a:prstGeom prst="rect">
            <a:avLst/>
          </a:prstGeom>
        </p:spPr>
      </p:pic>
    </p:spTree>
    <p:extLst>
      <p:ext uri="{BB962C8B-B14F-4D97-AF65-F5344CB8AC3E}">
        <p14:creationId xmlns:p14="http://schemas.microsoft.com/office/powerpoint/2010/main" val="285982248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1724042" y="702040"/>
            <a:ext cx="9330771"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3.1.</a:t>
            </a:r>
            <a:r>
              <a:rPr kumimoji="1" lang="zh-CN" altLang="en-US" sz="4800" dirty="0">
                <a:latin typeface="Microsoft YaHei" panose="020B0503020204020204" pitchFamily="34" charset="-122"/>
                <a:ea typeface="Microsoft YaHei" panose="020B0503020204020204" pitchFamily="34" charset="-122"/>
              </a:rPr>
              <a:t> 方案</a:t>
            </a:r>
            <a:r>
              <a:rPr kumimoji="1" lang="en-US" altLang="zh-CN" sz="4800" dirty="0">
                <a:latin typeface="Microsoft YaHei" panose="020B0503020204020204" pitchFamily="34" charset="-122"/>
                <a:ea typeface="Microsoft YaHei" panose="020B0503020204020204" pitchFamily="34" charset="-122"/>
              </a:rPr>
              <a:t>1</a:t>
            </a:r>
            <a:endParaRPr kumimoji="1" lang="zh-CN" altLang="en-US" sz="4800" dirty="0">
              <a:latin typeface="Microsoft YaHei" panose="020B0503020204020204" pitchFamily="34" charset="-122"/>
              <a:ea typeface="Microsoft YaHei" panose="020B0503020204020204" pitchFamily="34" charset="-122"/>
            </a:endParaRPr>
          </a:p>
        </p:txBody>
      </p:sp>
      <p:pic>
        <p:nvPicPr>
          <p:cNvPr id="2" name="图片 1">
            <a:extLst>
              <a:ext uri="{FF2B5EF4-FFF2-40B4-BE49-F238E27FC236}">
                <a16:creationId xmlns:a16="http://schemas.microsoft.com/office/drawing/2014/main" id="{406B767D-4786-714F-A922-3379618B3B84}"/>
              </a:ext>
            </a:extLst>
          </p:cNvPr>
          <p:cNvPicPr>
            <a:picLocks noChangeAspect="1"/>
          </p:cNvPicPr>
          <p:nvPr/>
        </p:nvPicPr>
        <p:blipFill>
          <a:blip r:embed="rId4"/>
          <a:stretch>
            <a:fillRect/>
          </a:stretch>
        </p:blipFill>
        <p:spPr>
          <a:xfrm>
            <a:off x="1285653" y="1694096"/>
            <a:ext cx="6348523" cy="4844925"/>
          </a:xfrm>
          <a:prstGeom prst="rect">
            <a:avLst/>
          </a:prstGeom>
        </p:spPr>
      </p:pic>
      <p:sp>
        <p:nvSpPr>
          <p:cNvPr id="5" name="文本框 4">
            <a:extLst>
              <a:ext uri="{FF2B5EF4-FFF2-40B4-BE49-F238E27FC236}">
                <a16:creationId xmlns:a16="http://schemas.microsoft.com/office/drawing/2014/main" id="{B69ACBD0-20D3-844C-9377-7B0B12C07B20}"/>
              </a:ext>
            </a:extLst>
          </p:cNvPr>
          <p:cNvSpPr txBox="1"/>
          <p:nvPr/>
        </p:nvSpPr>
        <p:spPr>
          <a:xfrm>
            <a:off x="8442251" y="3253563"/>
            <a:ext cx="3104707" cy="2677656"/>
          </a:xfrm>
          <a:prstGeom prst="rect">
            <a:avLst/>
          </a:prstGeom>
          <a:noFill/>
        </p:spPr>
        <p:txBody>
          <a:bodyPr wrap="square" rtlCol="0">
            <a:spAutoFit/>
          </a:bodyPr>
          <a:lstStyle/>
          <a:p>
            <a:r>
              <a:rPr kumimoji="1" lang="zh-CN" altLang="en-US" sz="2400" dirty="0">
                <a:latin typeface="Microsoft YaHei" panose="020B0503020204020204" pitchFamily="34" charset="-122"/>
                <a:ea typeface="Microsoft YaHei" panose="020B0503020204020204" pitchFamily="34" charset="-122"/>
              </a:rPr>
              <a:t>存在缺陷：</a:t>
            </a:r>
            <a:endParaRPr kumimoji="1" lang="en-US" altLang="zh-CN" sz="2400" dirty="0">
              <a:latin typeface="Microsoft YaHei" panose="020B0503020204020204" pitchFamily="34" charset="-122"/>
              <a:ea typeface="Microsoft YaHei" panose="020B0503020204020204" pitchFamily="34" charset="-122"/>
            </a:endParaRPr>
          </a:p>
          <a:p>
            <a:pPr marL="342900" indent="-342900">
              <a:buFont typeface="Arial" panose="020B0604020202020204" pitchFamily="34" charset="0"/>
              <a:buChar char="•"/>
            </a:pPr>
            <a:r>
              <a:rPr kumimoji="1" lang="zh-CN" altLang="en-US" sz="2400" dirty="0">
                <a:latin typeface="Microsoft YaHei" panose="020B0503020204020204" pitchFamily="34" charset="-122"/>
                <a:ea typeface="Microsoft YaHei" panose="020B0503020204020204" pitchFamily="34" charset="-122"/>
              </a:rPr>
              <a:t>重新插入的工作量会比较大</a:t>
            </a:r>
            <a:endParaRPr kumimoji="1" lang="en-US" altLang="zh-CN" sz="2400" dirty="0">
              <a:latin typeface="Microsoft YaHei" panose="020B0503020204020204" pitchFamily="34" charset="-122"/>
              <a:ea typeface="Microsoft YaHei" panose="020B0503020204020204" pitchFamily="34" charset="-122"/>
            </a:endParaRPr>
          </a:p>
          <a:p>
            <a:pPr marL="342900" indent="-342900">
              <a:buFont typeface="Arial" panose="020B0604020202020204" pitchFamily="34" charset="0"/>
              <a:buChar char="•"/>
            </a:pPr>
            <a:r>
              <a:rPr kumimoji="1" lang="zh-CN" altLang="en-US" sz="2400" dirty="0">
                <a:latin typeface="Microsoft YaHei" panose="020B0503020204020204" pitchFamily="34" charset="-122"/>
                <a:ea typeface="Microsoft YaHei" panose="020B0503020204020204" pitchFamily="34" charset="-122"/>
              </a:rPr>
              <a:t>会改变二叉树的深度，增加深度，也就意味着下次判断要多走几条路径</a:t>
            </a:r>
          </a:p>
        </p:txBody>
      </p:sp>
    </p:spTree>
    <p:extLst>
      <p:ext uri="{BB962C8B-B14F-4D97-AF65-F5344CB8AC3E}">
        <p14:creationId xmlns:p14="http://schemas.microsoft.com/office/powerpoint/2010/main" val="2784959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heckerboard(across)">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2054352" y="655874"/>
            <a:ext cx="808329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3.1.</a:t>
            </a:r>
            <a:r>
              <a:rPr kumimoji="1" lang="zh-CN" altLang="en-US" sz="4800" dirty="0">
                <a:latin typeface="Microsoft YaHei" panose="020B0503020204020204" pitchFamily="34" charset="-122"/>
                <a:ea typeface="Microsoft YaHei" panose="020B0503020204020204" pitchFamily="34" charset="-122"/>
              </a:rPr>
              <a:t>  寻找第</a:t>
            </a:r>
            <a:r>
              <a:rPr kumimoji="1" lang="en-US" altLang="zh-CN" sz="4800" dirty="0">
                <a:latin typeface="Microsoft YaHei" panose="020B0503020204020204" pitchFamily="34" charset="-122"/>
                <a:ea typeface="Microsoft YaHei" panose="020B0503020204020204" pitchFamily="34" charset="-122"/>
              </a:rPr>
              <a:t>2</a:t>
            </a:r>
            <a:r>
              <a:rPr kumimoji="1" lang="zh-CN" altLang="en-US" sz="4800" dirty="0">
                <a:latin typeface="Microsoft YaHei" panose="020B0503020204020204" pitchFamily="34" charset="-122"/>
                <a:ea typeface="Microsoft YaHei" panose="020B0503020204020204" pitchFamily="34" charset="-122"/>
              </a:rPr>
              <a:t>种方案</a:t>
            </a:r>
          </a:p>
        </p:txBody>
      </p:sp>
      <p:sp>
        <p:nvSpPr>
          <p:cNvPr id="10" name="文本框 9">
            <a:extLst>
              <a:ext uri="{FF2B5EF4-FFF2-40B4-BE49-F238E27FC236}">
                <a16:creationId xmlns:a16="http://schemas.microsoft.com/office/drawing/2014/main" id="{8749CA00-07AD-094F-ABC1-64FACABA4792}"/>
              </a:ext>
            </a:extLst>
          </p:cNvPr>
          <p:cNvSpPr txBox="1"/>
          <p:nvPr/>
        </p:nvSpPr>
        <p:spPr>
          <a:xfrm>
            <a:off x="1658639" y="2252415"/>
            <a:ext cx="9214964" cy="3416320"/>
          </a:xfrm>
          <a:prstGeom prst="rect">
            <a:avLst/>
          </a:prstGeom>
          <a:noFill/>
        </p:spPr>
        <p:txBody>
          <a:bodyPr wrap="square" rtlCol="0">
            <a:spAutoFit/>
          </a:bodyPr>
          <a:lstStyle/>
          <a:p>
            <a:r>
              <a:rPr kumimoji="1" lang="zh-CN" altLang="en-US" sz="2400" dirty="0">
                <a:latin typeface="Microsoft YaHei" panose="020B0503020204020204" pitchFamily="34" charset="-122"/>
                <a:ea typeface="Microsoft YaHei" panose="020B0503020204020204" pitchFamily="34" charset="-122"/>
              </a:rPr>
              <a:t>如果只做替换和简单的删除就能既减少工作量，又能大体保持原来的结构。</a:t>
            </a:r>
            <a:endParaRPr kumimoji="1" lang="en-US" altLang="zh-CN" sz="2400" dirty="0">
              <a:latin typeface="Microsoft YaHei" panose="020B0503020204020204" pitchFamily="34" charset="-122"/>
              <a:ea typeface="Microsoft YaHei" panose="020B0503020204020204" pitchFamily="34" charset="-122"/>
            </a:endParaRPr>
          </a:p>
          <a:p>
            <a:r>
              <a:rPr kumimoji="1" lang="zh-CN" altLang="en-US" sz="2400" dirty="0">
                <a:latin typeface="Microsoft YaHei" panose="020B0503020204020204" pitchFamily="34" charset="-122"/>
                <a:ea typeface="Microsoft YaHei" panose="020B0503020204020204" pitchFamily="34" charset="-122"/>
              </a:rPr>
              <a:t>看看有没有结点可以替代要被删除的</a:t>
            </a:r>
            <a:r>
              <a:rPr kumimoji="1" lang="en-US" altLang="zh-CN" sz="2400" dirty="0">
                <a:latin typeface="Microsoft YaHei" panose="020B0503020204020204" pitchFamily="34" charset="-122"/>
                <a:ea typeface="Microsoft YaHei" panose="020B0503020204020204" pitchFamily="34" charset="-122"/>
              </a:rPr>
              <a:t>47</a:t>
            </a:r>
            <a:r>
              <a:rPr kumimoji="1" lang="zh-CN" altLang="en-US" sz="2400" dirty="0">
                <a:latin typeface="Microsoft YaHei" panose="020B0503020204020204" pitchFamily="34" charset="-122"/>
                <a:ea typeface="Microsoft YaHei" panose="020B0503020204020204" pitchFamily="34" charset="-122"/>
              </a:rPr>
              <a:t>呢？</a:t>
            </a:r>
            <a:r>
              <a:rPr kumimoji="1" lang="en-US" altLang="zh-CN" sz="2400" dirty="0">
                <a:latin typeface="Microsoft YaHei" panose="020B0503020204020204" pitchFamily="34" charset="-122"/>
                <a:ea typeface="Microsoft YaHei" panose="020B0503020204020204" pitchFamily="34" charset="-122"/>
              </a:rPr>
              <a:t>37</a:t>
            </a:r>
            <a:r>
              <a:rPr kumimoji="1" lang="zh-CN" altLang="en-US" sz="2400" dirty="0">
                <a:latin typeface="Microsoft YaHei" panose="020B0503020204020204" pitchFamily="34" charset="-122"/>
                <a:ea typeface="Microsoft YaHei" panose="020B0503020204020204" pitchFamily="34" charset="-122"/>
              </a:rPr>
              <a:t>或者</a:t>
            </a:r>
            <a:r>
              <a:rPr kumimoji="1" lang="en-US" altLang="zh-CN" sz="2400" dirty="0">
                <a:latin typeface="Microsoft YaHei" panose="020B0503020204020204" pitchFamily="34" charset="-122"/>
                <a:ea typeface="Microsoft YaHei" panose="020B0503020204020204" pitchFamily="34" charset="-122"/>
              </a:rPr>
              <a:t>48</a:t>
            </a:r>
            <a:r>
              <a:rPr kumimoji="1" lang="zh-CN" altLang="en-US" sz="2400" dirty="0">
                <a:latin typeface="Microsoft YaHei" panose="020B0503020204020204" pitchFamily="34" charset="-122"/>
                <a:ea typeface="Microsoft YaHei" panose="020B0503020204020204" pitchFamily="34" charset="-122"/>
              </a:rPr>
              <a:t>都可以代替</a:t>
            </a:r>
            <a:r>
              <a:rPr kumimoji="1" lang="en-US" altLang="zh-CN" sz="2400" dirty="0">
                <a:latin typeface="Microsoft YaHei" panose="020B0503020204020204" pitchFamily="34" charset="-122"/>
                <a:ea typeface="Microsoft YaHei" panose="020B0503020204020204" pitchFamily="34" charset="-122"/>
              </a:rPr>
              <a:t>47</a:t>
            </a:r>
            <a:r>
              <a:rPr kumimoji="1" lang="zh-CN" altLang="en-US" sz="2400" dirty="0">
                <a:latin typeface="Microsoft YaHei" panose="020B0503020204020204" pitchFamily="34" charset="-122"/>
                <a:ea typeface="Microsoft YaHei" panose="020B0503020204020204" pitchFamily="34" charset="-122"/>
              </a:rPr>
              <a:t>，此时在删除</a:t>
            </a:r>
            <a:r>
              <a:rPr kumimoji="1" lang="en-US" altLang="zh-CN" sz="2400" dirty="0">
                <a:latin typeface="Microsoft YaHei" panose="020B0503020204020204" pitchFamily="34" charset="-122"/>
                <a:ea typeface="Microsoft YaHei" panose="020B0503020204020204" pitchFamily="34" charset="-122"/>
              </a:rPr>
              <a:t>47</a:t>
            </a:r>
            <a:r>
              <a:rPr kumimoji="1" lang="zh-CN" altLang="en-US" sz="2400" dirty="0">
                <a:latin typeface="Microsoft YaHei" panose="020B0503020204020204" pitchFamily="34" charset="-122"/>
                <a:ea typeface="Microsoft YaHei" panose="020B0503020204020204" pitchFamily="34" charset="-122"/>
              </a:rPr>
              <a:t>后，整个二叉排序树并没有发生什么本质的改变。</a:t>
            </a:r>
          </a:p>
          <a:p>
            <a:r>
              <a:rPr kumimoji="1" lang="zh-CN" altLang="en-US" sz="2400" dirty="0">
                <a:latin typeface="Microsoft YaHei" panose="020B0503020204020204" pitchFamily="34" charset="-122"/>
                <a:ea typeface="Microsoft YaHei" panose="020B0503020204020204" pitchFamily="34" charset="-122"/>
              </a:rPr>
              <a:t>为什么是</a:t>
            </a:r>
            <a:r>
              <a:rPr kumimoji="1" lang="en-US" altLang="zh-CN" sz="2400" dirty="0">
                <a:latin typeface="Microsoft YaHei" panose="020B0503020204020204" pitchFamily="34" charset="-122"/>
                <a:ea typeface="Microsoft YaHei" panose="020B0503020204020204" pitchFamily="34" charset="-122"/>
              </a:rPr>
              <a:t>37</a:t>
            </a:r>
            <a:r>
              <a:rPr kumimoji="1" lang="zh-CN" altLang="en-US" sz="2400" dirty="0">
                <a:latin typeface="Microsoft YaHei" panose="020B0503020204020204" pitchFamily="34" charset="-122"/>
                <a:ea typeface="Microsoft YaHei" panose="020B0503020204020204" pitchFamily="34" charset="-122"/>
              </a:rPr>
              <a:t>和</a:t>
            </a:r>
            <a:r>
              <a:rPr kumimoji="1" lang="en-US" altLang="zh-CN" sz="2400" dirty="0">
                <a:latin typeface="Microsoft YaHei" panose="020B0503020204020204" pitchFamily="34" charset="-122"/>
                <a:ea typeface="Microsoft YaHei" panose="020B0503020204020204" pitchFamily="34" charset="-122"/>
              </a:rPr>
              <a:t>48</a:t>
            </a:r>
            <a:r>
              <a:rPr kumimoji="1" lang="zh-CN" altLang="en-US" sz="2400" dirty="0">
                <a:latin typeface="Microsoft YaHei" panose="020B0503020204020204" pitchFamily="34" charset="-122"/>
                <a:ea typeface="Microsoft YaHei" panose="020B0503020204020204" pitchFamily="34" charset="-122"/>
              </a:rPr>
              <a:t>？它们正好是二叉排序树中比它小或比它大的最接近</a:t>
            </a:r>
            <a:r>
              <a:rPr kumimoji="1" lang="en-US" altLang="zh-CN" sz="2400" dirty="0">
                <a:latin typeface="Microsoft YaHei" panose="020B0503020204020204" pitchFamily="34" charset="-122"/>
                <a:ea typeface="Microsoft YaHei" panose="020B0503020204020204" pitchFamily="34" charset="-122"/>
              </a:rPr>
              <a:t>47</a:t>
            </a:r>
            <a:r>
              <a:rPr kumimoji="1" lang="zh-CN" altLang="en-US" sz="2400" dirty="0">
                <a:latin typeface="Microsoft YaHei" panose="020B0503020204020204" pitchFamily="34" charset="-122"/>
                <a:ea typeface="Microsoft YaHei" panose="020B0503020204020204" pitchFamily="34" charset="-122"/>
              </a:rPr>
              <a:t>的两个</a:t>
            </a:r>
            <a:endParaRPr kumimoji="1" lang="en-US" altLang="zh-CN" sz="2400" dirty="0">
              <a:latin typeface="Microsoft YaHei" panose="020B0503020204020204" pitchFamily="34" charset="-122"/>
              <a:ea typeface="Microsoft YaHei" panose="020B0503020204020204" pitchFamily="34" charset="-122"/>
            </a:endParaRPr>
          </a:p>
          <a:p>
            <a:endParaRPr kumimoji="1" lang="en-US" altLang="zh-CN" sz="2400" dirty="0">
              <a:latin typeface="Microsoft YaHei" panose="020B0503020204020204" pitchFamily="34" charset="-122"/>
              <a:ea typeface="Microsoft YaHei" panose="020B0503020204020204" pitchFamily="34" charset="-122"/>
            </a:endParaRPr>
          </a:p>
          <a:p>
            <a:r>
              <a:rPr kumimoji="1" lang="zh-CN" altLang="en-US" sz="2400" dirty="0">
                <a:latin typeface="Microsoft YaHei" panose="020B0503020204020204" pitchFamily="34" charset="-122"/>
                <a:ea typeface="Microsoft YaHei" panose="020B0503020204020204" pitchFamily="34" charset="-122"/>
              </a:rPr>
              <a:t>因此，比较好的办法就是，</a:t>
            </a:r>
            <a:r>
              <a:rPr kumimoji="1" lang="zh-CN" altLang="en-US" sz="2400" b="1" u="sng" dirty="0">
                <a:solidFill>
                  <a:schemeClr val="accent2"/>
                </a:solidFill>
                <a:latin typeface="Microsoft YaHei" panose="020B0503020204020204" pitchFamily="34" charset="-122"/>
                <a:ea typeface="Microsoft YaHei" panose="020B0503020204020204" pitchFamily="34" charset="-122"/>
              </a:rPr>
              <a:t>找到需要删除的结点</a:t>
            </a:r>
            <a:r>
              <a:rPr kumimoji="1" lang="en-US" altLang="zh-CN" sz="2400" b="1" u="sng" dirty="0">
                <a:solidFill>
                  <a:schemeClr val="accent2"/>
                </a:solidFill>
                <a:latin typeface="Microsoft YaHei" panose="020B0503020204020204" pitchFamily="34" charset="-122"/>
                <a:ea typeface="Microsoft YaHei" panose="020B0503020204020204" pitchFamily="34" charset="-122"/>
              </a:rPr>
              <a:t>p</a:t>
            </a:r>
            <a:r>
              <a:rPr kumimoji="1" lang="zh-CN" altLang="en-US" sz="2400" b="1" u="sng" dirty="0">
                <a:solidFill>
                  <a:schemeClr val="accent2"/>
                </a:solidFill>
                <a:latin typeface="Microsoft YaHei" panose="020B0503020204020204" pitchFamily="34" charset="-122"/>
                <a:ea typeface="Microsoft YaHei" panose="020B0503020204020204" pitchFamily="34" charset="-122"/>
              </a:rPr>
              <a:t>的直接前驱（或直接后继）</a:t>
            </a:r>
            <a:r>
              <a:rPr kumimoji="1" lang="en-US" altLang="zh-CN" sz="2400" b="1" u="sng" dirty="0">
                <a:solidFill>
                  <a:schemeClr val="accent2"/>
                </a:solidFill>
                <a:latin typeface="Microsoft YaHei" panose="020B0503020204020204" pitchFamily="34" charset="-122"/>
                <a:ea typeface="Microsoft YaHei" panose="020B0503020204020204" pitchFamily="34" charset="-122"/>
              </a:rPr>
              <a:t>s</a:t>
            </a:r>
            <a:r>
              <a:rPr kumimoji="1" lang="zh-CN" altLang="en-US" sz="2400" b="1" u="sng" dirty="0">
                <a:solidFill>
                  <a:schemeClr val="accent2"/>
                </a:solidFill>
                <a:latin typeface="Microsoft YaHei" panose="020B0503020204020204" pitchFamily="34" charset="-122"/>
                <a:ea typeface="Microsoft YaHei" panose="020B0503020204020204" pitchFamily="34" charset="-122"/>
              </a:rPr>
              <a:t>，用</a:t>
            </a:r>
            <a:r>
              <a:rPr kumimoji="1" lang="en-US" altLang="zh-CN" sz="2400" b="1" u="sng" dirty="0">
                <a:solidFill>
                  <a:schemeClr val="accent2"/>
                </a:solidFill>
                <a:latin typeface="Microsoft YaHei" panose="020B0503020204020204" pitchFamily="34" charset="-122"/>
                <a:ea typeface="Microsoft YaHei" panose="020B0503020204020204" pitchFamily="34" charset="-122"/>
              </a:rPr>
              <a:t>s</a:t>
            </a:r>
            <a:r>
              <a:rPr kumimoji="1" lang="zh-CN" altLang="en-US" sz="2400" b="1" u="sng" dirty="0">
                <a:solidFill>
                  <a:schemeClr val="accent2"/>
                </a:solidFill>
                <a:latin typeface="Microsoft YaHei" panose="020B0503020204020204" pitchFamily="34" charset="-122"/>
                <a:ea typeface="Microsoft YaHei" panose="020B0503020204020204" pitchFamily="34" charset="-122"/>
              </a:rPr>
              <a:t>来替换结点</a:t>
            </a:r>
            <a:r>
              <a:rPr kumimoji="1" lang="en-US" altLang="zh-CN" sz="2400" b="1" u="sng" dirty="0">
                <a:solidFill>
                  <a:schemeClr val="accent2"/>
                </a:solidFill>
                <a:latin typeface="Microsoft YaHei" panose="020B0503020204020204" pitchFamily="34" charset="-122"/>
                <a:ea typeface="Microsoft YaHei" panose="020B0503020204020204" pitchFamily="34" charset="-122"/>
              </a:rPr>
              <a:t>p</a:t>
            </a:r>
            <a:r>
              <a:rPr kumimoji="1" lang="zh-CN" altLang="en-US" sz="2400" b="1" u="sng" dirty="0">
                <a:solidFill>
                  <a:schemeClr val="accent2"/>
                </a:solidFill>
                <a:latin typeface="Microsoft YaHei" panose="020B0503020204020204" pitchFamily="34" charset="-122"/>
                <a:ea typeface="Microsoft YaHei" panose="020B0503020204020204" pitchFamily="34" charset="-122"/>
              </a:rPr>
              <a:t>，然后再删除此结点</a:t>
            </a:r>
            <a:r>
              <a:rPr kumimoji="1" lang="en-US" altLang="zh-CN" sz="2400" b="1" u="sng" dirty="0">
                <a:solidFill>
                  <a:schemeClr val="accent2"/>
                </a:solidFill>
                <a:latin typeface="Microsoft YaHei" panose="020B0503020204020204" pitchFamily="34" charset="-122"/>
                <a:ea typeface="Microsoft YaHei" panose="020B0503020204020204" pitchFamily="34" charset="-122"/>
              </a:rPr>
              <a:t>s</a:t>
            </a:r>
          </a:p>
        </p:txBody>
      </p:sp>
    </p:spTree>
    <p:extLst>
      <p:ext uri="{BB962C8B-B14F-4D97-AF65-F5344CB8AC3E}">
        <p14:creationId xmlns:p14="http://schemas.microsoft.com/office/powerpoint/2010/main" val="189471479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2054352" y="655874"/>
            <a:ext cx="808329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3.1.</a:t>
            </a:r>
            <a:r>
              <a:rPr kumimoji="1" lang="zh-CN" altLang="en-US" sz="4800" dirty="0">
                <a:latin typeface="Microsoft YaHei" panose="020B0503020204020204" pitchFamily="34" charset="-122"/>
                <a:ea typeface="Microsoft YaHei" panose="020B0503020204020204" pitchFamily="34" charset="-122"/>
              </a:rPr>
              <a:t>用前驱替换</a:t>
            </a:r>
          </a:p>
        </p:txBody>
      </p:sp>
      <p:sp>
        <p:nvSpPr>
          <p:cNvPr id="2" name="文本框 1">
            <a:extLst>
              <a:ext uri="{FF2B5EF4-FFF2-40B4-BE49-F238E27FC236}">
                <a16:creationId xmlns:a16="http://schemas.microsoft.com/office/drawing/2014/main" id="{612A32AC-371D-9247-89EC-F2CF6E2C15D9}"/>
              </a:ext>
            </a:extLst>
          </p:cNvPr>
          <p:cNvSpPr txBox="1"/>
          <p:nvPr/>
        </p:nvSpPr>
        <p:spPr>
          <a:xfrm>
            <a:off x="659218" y="4678326"/>
            <a:ext cx="4890977" cy="1701209"/>
          </a:xfrm>
          <a:prstGeom prst="rect">
            <a:avLst/>
          </a:prstGeom>
          <a:noFill/>
        </p:spPr>
        <p:txBody>
          <a:bodyPr wrap="square" rtlCol="0">
            <a:spAutoFit/>
          </a:bodyPr>
          <a:lstStyle/>
          <a:p>
            <a:endParaRPr kumimoji="1" lang="zh-CN" altLang="en-US" dirty="0"/>
          </a:p>
        </p:txBody>
      </p:sp>
      <p:pic>
        <p:nvPicPr>
          <p:cNvPr id="4" name="图片 3">
            <a:extLst>
              <a:ext uri="{FF2B5EF4-FFF2-40B4-BE49-F238E27FC236}">
                <a16:creationId xmlns:a16="http://schemas.microsoft.com/office/drawing/2014/main" id="{8433440A-5AD8-364F-9E64-20596576E40A}"/>
              </a:ext>
            </a:extLst>
          </p:cNvPr>
          <p:cNvPicPr>
            <a:picLocks noChangeAspect="1"/>
          </p:cNvPicPr>
          <p:nvPr/>
        </p:nvPicPr>
        <p:blipFill>
          <a:blip r:embed="rId4"/>
          <a:stretch>
            <a:fillRect/>
          </a:stretch>
        </p:blipFill>
        <p:spPr>
          <a:xfrm>
            <a:off x="7220739" y="2078665"/>
            <a:ext cx="4588490" cy="4588490"/>
          </a:xfrm>
          <a:prstGeom prst="rect">
            <a:avLst/>
          </a:prstGeom>
        </p:spPr>
      </p:pic>
      <p:pic>
        <p:nvPicPr>
          <p:cNvPr id="7" name="图片 6">
            <a:extLst>
              <a:ext uri="{FF2B5EF4-FFF2-40B4-BE49-F238E27FC236}">
                <a16:creationId xmlns:a16="http://schemas.microsoft.com/office/drawing/2014/main" id="{4A5B318C-D1AE-6440-ABA9-12347C151C9A}"/>
              </a:ext>
            </a:extLst>
          </p:cNvPr>
          <p:cNvPicPr>
            <a:picLocks noChangeAspect="1"/>
          </p:cNvPicPr>
          <p:nvPr/>
        </p:nvPicPr>
        <p:blipFill>
          <a:blip r:embed="rId5"/>
          <a:stretch>
            <a:fillRect/>
          </a:stretch>
        </p:blipFill>
        <p:spPr>
          <a:xfrm>
            <a:off x="554501" y="2078665"/>
            <a:ext cx="4995694" cy="4588490"/>
          </a:xfrm>
          <a:prstGeom prst="rect">
            <a:avLst/>
          </a:prstGeom>
        </p:spPr>
      </p:pic>
      <p:sp>
        <p:nvSpPr>
          <p:cNvPr id="6" name="右箭头 5">
            <a:extLst>
              <a:ext uri="{FF2B5EF4-FFF2-40B4-BE49-F238E27FC236}">
                <a16:creationId xmlns:a16="http://schemas.microsoft.com/office/drawing/2014/main" id="{5AF09B34-082A-D941-8544-86E6BC79049C}"/>
              </a:ext>
            </a:extLst>
          </p:cNvPr>
          <p:cNvSpPr/>
          <p:nvPr/>
        </p:nvSpPr>
        <p:spPr>
          <a:xfrm>
            <a:off x="6096000" y="4167963"/>
            <a:ext cx="545807" cy="3615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25134779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2054352" y="655874"/>
            <a:ext cx="808329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3.1.</a:t>
            </a:r>
            <a:r>
              <a:rPr kumimoji="1" lang="zh-CN" altLang="en-US" sz="4800" dirty="0">
                <a:latin typeface="Microsoft YaHei" panose="020B0503020204020204" pitchFamily="34" charset="-122"/>
                <a:ea typeface="Microsoft YaHei" panose="020B0503020204020204" pitchFamily="34" charset="-122"/>
              </a:rPr>
              <a:t>用后继替换</a:t>
            </a:r>
          </a:p>
        </p:txBody>
      </p:sp>
      <p:sp>
        <p:nvSpPr>
          <p:cNvPr id="2" name="文本框 1">
            <a:extLst>
              <a:ext uri="{FF2B5EF4-FFF2-40B4-BE49-F238E27FC236}">
                <a16:creationId xmlns:a16="http://schemas.microsoft.com/office/drawing/2014/main" id="{612A32AC-371D-9247-89EC-F2CF6E2C15D9}"/>
              </a:ext>
            </a:extLst>
          </p:cNvPr>
          <p:cNvSpPr txBox="1"/>
          <p:nvPr/>
        </p:nvSpPr>
        <p:spPr>
          <a:xfrm>
            <a:off x="659218" y="4678326"/>
            <a:ext cx="4890977" cy="1701209"/>
          </a:xfrm>
          <a:prstGeom prst="rect">
            <a:avLst/>
          </a:prstGeom>
          <a:noFill/>
        </p:spPr>
        <p:txBody>
          <a:bodyPr wrap="square" rtlCol="0">
            <a:spAutoFit/>
          </a:bodyPr>
          <a:lstStyle/>
          <a:p>
            <a:endParaRPr kumimoji="1" lang="zh-CN" altLang="en-US" dirty="0"/>
          </a:p>
        </p:txBody>
      </p:sp>
      <p:pic>
        <p:nvPicPr>
          <p:cNvPr id="7" name="图片 6">
            <a:extLst>
              <a:ext uri="{FF2B5EF4-FFF2-40B4-BE49-F238E27FC236}">
                <a16:creationId xmlns:a16="http://schemas.microsoft.com/office/drawing/2014/main" id="{4A5B318C-D1AE-6440-ABA9-12347C151C9A}"/>
              </a:ext>
            </a:extLst>
          </p:cNvPr>
          <p:cNvPicPr>
            <a:picLocks noChangeAspect="1"/>
          </p:cNvPicPr>
          <p:nvPr/>
        </p:nvPicPr>
        <p:blipFill>
          <a:blip r:embed="rId4"/>
          <a:stretch>
            <a:fillRect/>
          </a:stretch>
        </p:blipFill>
        <p:spPr>
          <a:xfrm>
            <a:off x="554501" y="2078665"/>
            <a:ext cx="4995694" cy="4588490"/>
          </a:xfrm>
          <a:prstGeom prst="rect">
            <a:avLst/>
          </a:prstGeom>
        </p:spPr>
      </p:pic>
      <p:sp>
        <p:nvSpPr>
          <p:cNvPr id="6" name="右箭头 5">
            <a:extLst>
              <a:ext uri="{FF2B5EF4-FFF2-40B4-BE49-F238E27FC236}">
                <a16:creationId xmlns:a16="http://schemas.microsoft.com/office/drawing/2014/main" id="{5AF09B34-082A-D941-8544-86E6BC79049C}"/>
              </a:ext>
            </a:extLst>
          </p:cNvPr>
          <p:cNvSpPr/>
          <p:nvPr/>
        </p:nvSpPr>
        <p:spPr>
          <a:xfrm>
            <a:off x="6096000" y="4167963"/>
            <a:ext cx="545807" cy="3615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5" name="图片 4">
            <a:extLst>
              <a:ext uri="{FF2B5EF4-FFF2-40B4-BE49-F238E27FC236}">
                <a16:creationId xmlns:a16="http://schemas.microsoft.com/office/drawing/2014/main" id="{51F1DE69-1023-844E-9CE5-4C957FE205C3}"/>
              </a:ext>
            </a:extLst>
          </p:cNvPr>
          <p:cNvPicPr>
            <a:picLocks noChangeAspect="1"/>
          </p:cNvPicPr>
          <p:nvPr/>
        </p:nvPicPr>
        <p:blipFill>
          <a:blip r:embed="rId5"/>
          <a:stretch>
            <a:fillRect/>
          </a:stretch>
        </p:blipFill>
        <p:spPr>
          <a:xfrm>
            <a:off x="6952080" y="2018112"/>
            <a:ext cx="4995694" cy="4718155"/>
          </a:xfrm>
          <a:prstGeom prst="rect">
            <a:avLst/>
          </a:prstGeom>
        </p:spPr>
      </p:pic>
    </p:spTree>
    <p:extLst>
      <p:ext uri="{BB962C8B-B14F-4D97-AF65-F5344CB8AC3E}">
        <p14:creationId xmlns:p14="http://schemas.microsoft.com/office/powerpoint/2010/main" val="278409624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2054352" y="655874"/>
            <a:ext cx="808329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3.1.</a:t>
            </a:r>
            <a:r>
              <a:rPr kumimoji="1" lang="zh-CN" altLang="en-US" sz="4800" dirty="0">
                <a:latin typeface="Microsoft YaHei" panose="020B0503020204020204" pitchFamily="34" charset="-122"/>
                <a:ea typeface="Microsoft YaHei" panose="020B0503020204020204" pitchFamily="34" charset="-122"/>
              </a:rPr>
              <a:t>  删除的算法</a:t>
            </a:r>
          </a:p>
        </p:txBody>
      </p:sp>
      <p:sp>
        <p:nvSpPr>
          <p:cNvPr id="10" name="文本框 9">
            <a:extLst>
              <a:ext uri="{FF2B5EF4-FFF2-40B4-BE49-F238E27FC236}">
                <a16:creationId xmlns:a16="http://schemas.microsoft.com/office/drawing/2014/main" id="{8749CA00-07AD-094F-ABC1-64FACABA4792}"/>
              </a:ext>
            </a:extLst>
          </p:cNvPr>
          <p:cNvSpPr txBox="1"/>
          <p:nvPr/>
        </p:nvSpPr>
        <p:spPr>
          <a:xfrm>
            <a:off x="2054352" y="2762778"/>
            <a:ext cx="9214964" cy="2243050"/>
          </a:xfrm>
          <a:prstGeom prst="rect">
            <a:avLst/>
          </a:prstGeom>
          <a:noFill/>
        </p:spPr>
        <p:txBody>
          <a:bodyPr wrap="square" rtlCol="0">
            <a:spAutoFit/>
          </a:bodyPr>
          <a:lstStyle/>
          <a:p>
            <a:pPr>
              <a:lnSpc>
                <a:spcPct val="150000"/>
              </a:lnSpc>
            </a:pPr>
            <a:r>
              <a:rPr kumimoji="1" lang="zh-CN" altLang="en-US" sz="2400" dirty="0">
                <a:latin typeface="Microsoft YaHei" panose="020B0503020204020204" pitchFamily="34" charset="-122"/>
                <a:ea typeface="Microsoft YaHei" panose="020B0503020204020204" pitchFamily="34" charset="-122"/>
              </a:rPr>
              <a:t>算法需要处理的情况：</a:t>
            </a:r>
            <a:endParaRPr kumimoji="1" lang="en-US" altLang="zh-CN" sz="2400" dirty="0">
              <a:latin typeface="Microsoft YaHei" panose="020B0503020204020204" pitchFamily="34" charset="-122"/>
              <a:ea typeface="Microsoft YaHei" panose="020B0503020204020204" pitchFamily="34" charset="-122"/>
            </a:endParaRPr>
          </a:p>
          <a:p>
            <a:pPr marL="342900" indent="-342900">
              <a:lnSpc>
                <a:spcPct val="150000"/>
              </a:lnSpc>
              <a:buFont typeface="Arial" panose="020B0604020202020204" pitchFamily="34" charset="0"/>
              <a:buChar char="•"/>
            </a:pPr>
            <a:r>
              <a:rPr kumimoji="1" lang="zh-CN" altLang="en-US" sz="2400" dirty="0">
                <a:latin typeface="Microsoft YaHei" panose="020B0503020204020204" pitchFamily="34" charset="-122"/>
                <a:ea typeface="Microsoft YaHei" panose="020B0503020204020204" pitchFamily="34" charset="-122"/>
              </a:rPr>
              <a:t>叶子结点；</a:t>
            </a:r>
          </a:p>
          <a:p>
            <a:pPr marL="342900" indent="-342900">
              <a:lnSpc>
                <a:spcPct val="150000"/>
              </a:lnSpc>
              <a:buFont typeface="Arial" panose="020B0604020202020204" pitchFamily="34" charset="0"/>
              <a:buChar char="•"/>
            </a:pPr>
            <a:r>
              <a:rPr kumimoji="1" lang="zh-CN" altLang="en-US" sz="2400" dirty="0">
                <a:latin typeface="Microsoft YaHei" panose="020B0503020204020204" pitchFamily="34" charset="-122"/>
                <a:ea typeface="Microsoft YaHei" panose="020B0503020204020204" pitchFamily="34" charset="-122"/>
              </a:rPr>
              <a:t>仅有左或右子树的结点；</a:t>
            </a:r>
          </a:p>
          <a:p>
            <a:pPr marL="342900" indent="-342900">
              <a:lnSpc>
                <a:spcPct val="150000"/>
              </a:lnSpc>
              <a:buFont typeface="Arial" panose="020B0604020202020204" pitchFamily="34" charset="0"/>
              <a:buChar char="•"/>
            </a:pPr>
            <a:r>
              <a:rPr kumimoji="1" lang="zh-CN" altLang="en-US" sz="2400" dirty="0">
                <a:latin typeface="Microsoft YaHei" panose="020B0503020204020204" pitchFamily="34" charset="-122"/>
                <a:ea typeface="Microsoft YaHei" panose="020B0503020204020204" pitchFamily="34" charset="-122"/>
              </a:rPr>
              <a:t>左右子树都有的结点</a:t>
            </a:r>
          </a:p>
        </p:txBody>
      </p:sp>
    </p:spTree>
    <p:extLst>
      <p:ext uri="{BB962C8B-B14F-4D97-AF65-F5344CB8AC3E}">
        <p14:creationId xmlns:p14="http://schemas.microsoft.com/office/powerpoint/2010/main" val="267667529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152CDB42-453D-2A44-9F2B-E494FD605C23}"/>
              </a:ext>
            </a:extLst>
          </p:cNvPr>
          <p:cNvPicPr>
            <a:picLocks noChangeAspect="1"/>
          </p:cNvPicPr>
          <p:nvPr/>
        </p:nvPicPr>
        <p:blipFill>
          <a:blip r:embed="rId4"/>
          <a:stretch>
            <a:fillRect/>
          </a:stretch>
        </p:blipFill>
        <p:spPr>
          <a:xfrm>
            <a:off x="0" y="490659"/>
            <a:ext cx="3938624" cy="3450475"/>
          </a:xfrm>
          <a:prstGeom prst="rect">
            <a:avLst/>
          </a:prstGeom>
        </p:spPr>
      </p:pic>
      <p:pic>
        <p:nvPicPr>
          <p:cNvPr id="5" name="图片 4">
            <a:extLst>
              <a:ext uri="{FF2B5EF4-FFF2-40B4-BE49-F238E27FC236}">
                <a16:creationId xmlns:a16="http://schemas.microsoft.com/office/drawing/2014/main" id="{9654012A-282F-BF4C-BF04-5F6E93070D9E}"/>
              </a:ext>
            </a:extLst>
          </p:cNvPr>
          <p:cNvPicPr>
            <a:picLocks noChangeAspect="1"/>
          </p:cNvPicPr>
          <p:nvPr/>
        </p:nvPicPr>
        <p:blipFill>
          <a:blip r:embed="rId5"/>
          <a:stretch>
            <a:fillRect/>
          </a:stretch>
        </p:blipFill>
        <p:spPr>
          <a:xfrm>
            <a:off x="4126688" y="659978"/>
            <a:ext cx="3938624" cy="3219618"/>
          </a:xfrm>
          <a:prstGeom prst="rect">
            <a:avLst/>
          </a:prstGeom>
        </p:spPr>
      </p:pic>
      <p:pic>
        <p:nvPicPr>
          <p:cNvPr id="6" name="图片 5">
            <a:extLst>
              <a:ext uri="{FF2B5EF4-FFF2-40B4-BE49-F238E27FC236}">
                <a16:creationId xmlns:a16="http://schemas.microsoft.com/office/drawing/2014/main" id="{E67115F4-63E4-F34E-A21B-3FC4973CF868}"/>
              </a:ext>
            </a:extLst>
          </p:cNvPr>
          <p:cNvPicPr>
            <a:picLocks noChangeAspect="1"/>
          </p:cNvPicPr>
          <p:nvPr/>
        </p:nvPicPr>
        <p:blipFill>
          <a:blip r:embed="rId6"/>
          <a:stretch>
            <a:fillRect/>
          </a:stretch>
        </p:blipFill>
        <p:spPr>
          <a:xfrm>
            <a:off x="8216900" y="659978"/>
            <a:ext cx="3975100" cy="3327400"/>
          </a:xfrm>
          <a:prstGeom prst="rect">
            <a:avLst/>
          </a:prstGeom>
        </p:spPr>
      </p:pic>
      <p:pic>
        <p:nvPicPr>
          <p:cNvPr id="7" name="图片 6">
            <a:extLst>
              <a:ext uri="{FF2B5EF4-FFF2-40B4-BE49-F238E27FC236}">
                <a16:creationId xmlns:a16="http://schemas.microsoft.com/office/drawing/2014/main" id="{81E76815-8EA1-6445-B12F-2FF8CA93A2C5}"/>
              </a:ext>
            </a:extLst>
          </p:cNvPr>
          <p:cNvPicPr>
            <a:picLocks noChangeAspect="1"/>
          </p:cNvPicPr>
          <p:nvPr/>
        </p:nvPicPr>
        <p:blipFill>
          <a:blip r:embed="rId7"/>
          <a:stretch>
            <a:fillRect/>
          </a:stretch>
        </p:blipFill>
        <p:spPr>
          <a:xfrm>
            <a:off x="1559442" y="3987378"/>
            <a:ext cx="3426834" cy="2883154"/>
          </a:xfrm>
          <a:prstGeom prst="rect">
            <a:avLst/>
          </a:prstGeom>
        </p:spPr>
      </p:pic>
      <p:pic>
        <p:nvPicPr>
          <p:cNvPr id="8" name="图片 7">
            <a:extLst>
              <a:ext uri="{FF2B5EF4-FFF2-40B4-BE49-F238E27FC236}">
                <a16:creationId xmlns:a16="http://schemas.microsoft.com/office/drawing/2014/main" id="{4EABB71C-5572-F242-8286-9D42129FEF74}"/>
              </a:ext>
            </a:extLst>
          </p:cNvPr>
          <p:cNvPicPr>
            <a:picLocks noChangeAspect="1"/>
          </p:cNvPicPr>
          <p:nvPr/>
        </p:nvPicPr>
        <p:blipFill>
          <a:blip r:embed="rId8"/>
          <a:stretch>
            <a:fillRect/>
          </a:stretch>
        </p:blipFill>
        <p:spPr>
          <a:xfrm>
            <a:off x="5174340" y="3799660"/>
            <a:ext cx="3667642" cy="3058340"/>
          </a:xfrm>
          <a:prstGeom prst="rect">
            <a:avLst/>
          </a:prstGeom>
        </p:spPr>
      </p:pic>
      <p:sp>
        <p:nvSpPr>
          <p:cNvPr id="9" name="文本框 8">
            <a:extLst>
              <a:ext uri="{FF2B5EF4-FFF2-40B4-BE49-F238E27FC236}">
                <a16:creationId xmlns:a16="http://schemas.microsoft.com/office/drawing/2014/main" id="{CF18E235-E69E-9841-A101-623766594E0E}"/>
              </a:ext>
            </a:extLst>
          </p:cNvPr>
          <p:cNvSpPr txBox="1"/>
          <p:nvPr/>
        </p:nvSpPr>
        <p:spPr>
          <a:xfrm>
            <a:off x="7060019" y="2806995"/>
            <a:ext cx="1156881" cy="369332"/>
          </a:xfrm>
          <a:prstGeom prst="rect">
            <a:avLst/>
          </a:prstGeom>
          <a:solidFill>
            <a:schemeClr val="accent2"/>
          </a:solidFill>
        </p:spPr>
        <p:txBody>
          <a:bodyPr wrap="square" rtlCol="0">
            <a:spAutoFit/>
          </a:bodyPr>
          <a:lstStyle/>
          <a:p>
            <a:r>
              <a:rPr kumimoji="1" lang="zh-CN" altLang="en-US" dirty="0">
                <a:solidFill>
                  <a:schemeClr val="bg1"/>
                </a:solidFill>
              </a:rPr>
              <a:t>找到前驱</a:t>
            </a:r>
          </a:p>
        </p:txBody>
      </p:sp>
      <p:cxnSp>
        <p:nvCxnSpPr>
          <p:cNvPr id="11" name="直线箭头连接符 10">
            <a:extLst>
              <a:ext uri="{FF2B5EF4-FFF2-40B4-BE49-F238E27FC236}">
                <a16:creationId xmlns:a16="http://schemas.microsoft.com/office/drawing/2014/main" id="{834780A6-D0CA-A346-AA57-487E84E80A6F}"/>
              </a:ext>
            </a:extLst>
          </p:cNvPr>
          <p:cNvCxnSpPr/>
          <p:nvPr/>
        </p:nvCxnSpPr>
        <p:spPr>
          <a:xfrm flipH="1">
            <a:off x="5550195" y="3058340"/>
            <a:ext cx="148855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C600F58C-DB22-BB47-A2E8-A11FA3CBA27A}"/>
              </a:ext>
            </a:extLst>
          </p:cNvPr>
          <p:cNvSpPr txBox="1"/>
          <p:nvPr/>
        </p:nvSpPr>
        <p:spPr>
          <a:xfrm>
            <a:off x="8065312" y="821256"/>
            <a:ext cx="2120679" cy="369332"/>
          </a:xfrm>
          <a:prstGeom prst="rect">
            <a:avLst/>
          </a:prstGeom>
          <a:solidFill>
            <a:schemeClr val="accent2"/>
          </a:solidFill>
        </p:spPr>
        <p:txBody>
          <a:bodyPr wrap="square" rtlCol="0">
            <a:spAutoFit/>
          </a:bodyPr>
          <a:lstStyle/>
          <a:p>
            <a:r>
              <a:rPr kumimoji="1" lang="zh-CN" altLang="en-US" dirty="0">
                <a:solidFill>
                  <a:schemeClr val="bg1"/>
                </a:solidFill>
              </a:rPr>
              <a:t>用前驱结点值替换</a:t>
            </a:r>
          </a:p>
        </p:txBody>
      </p:sp>
      <p:cxnSp>
        <p:nvCxnSpPr>
          <p:cNvPr id="14" name="直线箭头连接符 13">
            <a:extLst>
              <a:ext uri="{FF2B5EF4-FFF2-40B4-BE49-F238E27FC236}">
                <a16:creationId xmlns:a16="http://schemas.microsoft.com/office/drawing/2014/main" id="{35F091F6-891F-B24E-9512-087066CE8D7D}"/>
              </a:ext>
            </a:extLst>
          </p:cNvPr>
          <p:cNvCxnSpPr/>
          <p:nvPr/>
        </p:nvCxnSpPr>
        <p:spPr>
          <a:xfrm>
            <a:off x="9029110" y="1190588"/>
            <a:ext cx="540192" cy="7020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文本框 14">
            <a:extLst>
              <a:ext uri="{FF2B5EF4-FFF2-40B4-BE49-F238E27FC236}">
                <a16:creationId xmlns:a16="http://schemas.microsoft.com/office/drawing/2014/main" id="{BCA7A2F2-8DC5-474D-9AC2-EBFD4FC655F8}"/>
              </a:ext>
            </a:extLst>
          </p:cNvPr>
          <p:cNvSpPr txBox="1"/>
          <p:nvPr/>
        </p:nvSpPr>
        <p:spPr>
          <a:xfrm>
            <a:off x="0" y="5316279"/>
            <a:ext cx="1559442" cy="923330"/>
          </a:xfrm>
          <a:prstGeom prst="rect">
            <a:avLst/>
          </a:prstGeom>
          <a:solidFill>
            <a:schemeClr val="accent2"/>
          </a:solidFill>
        </p:spPr>
        <p:txBody>
          <a:bodyPr wrap="square" rtlCol="0">
            <a:spAutoFit/>
          </a:bodyPr>
          <a:lstStyle/>
          <a:p>
            <a:r>
              <a:rPr kumimoji="1" lang="zh-CN" altLang="en-US" dirty="0">
                <a:solidFill>
                  <a:schemeClr val="bg1"/>
                </a:solidFill>
              </a:rPr>
              <a:t>前驱的左子树嫁接到它的父结点上</a:t>
            </a:r>
          </a:p>
        </p:txBody>
      </p:sp>
      <p:cxnSp>
        <p:nvCxnSpPr>
          <p:cNvPr id="17" name="直线箭头连接符 16">
            <a:extLst>
              <a:ext uri="{FF2B5EF4-FFF2-40B4-BE49-F238E27FC236}">
                <a16:creationId xmlns:a16="http://schemas.microsoft.com/office/drawing/2014/main" id="{CEA63090-BD70-BE46-A4D3-215881DB8FCB}"/>
              </a:ext>
            </a:extLst>
          </p:cNvPr>
          <p:cNvCxnSpPr/>
          <p:nvPr/>
        </p:nvCxnSpPr>
        <p:spPr>
          <a:xfrm>
            <a:off x="1559442" y="5762847"/>
            <a:ext cx="56707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文本框 17">
            <a:extLst>
              <a:ext uri="{FF2B5EF4-FFF2-40B4-BE49-F238E27FC236}">
                <a16:creationId xmlns:a16="http://schemas.microsoft.com/office/drawing/2014/main" id="{4806F7E4-E59A-BF49-9E82-B94ED5ABD904}"/>
              </a:ext>
            </a:extLst>
          </p:cNvPr>
          <p:cNvSpPr txBox="1"/>
          <p:nvPr/>
        </p:nvSpPr>
        <p:spPr>
          <a:xfrm>
            <a:off x="9229060" y="5316279"/>
            <a:ext cx="2147777" cy="369332"/>
          </a:xfrm>
          <a:prstGeom prst="rect">
            <a:avLst/>
          </a:prstGeom>
          <a:solidFill>
            <a:schemeClr val="accent2"/>
          </a:solidFill>
        </p:spPr>
        <p:txBody>
          <a:bodyPr wrap="square" rtlCol="0">
            <a:spAutoFit/>
          </a:bodyPr>
          <a:lstStyle/>
          <a:p>
            <a:r>
              <a:rPr kumimoji="1" lang="zh-CN" altLang="en-US" dirty="0">
                <a:solidFill>
                  <a:schemeClr val="bg1"/>
                </a:solidFill>
              </a:rPr>
              <a:t>释放原前驱结点</a:t>
            </a:r>
          </a:p>
        </p:txBody>
      </p:sp>
      <p:cxnSp>
        <p:nvCxnSpPr>
          <p:cNvPr id="20" name="直线箭头连接符 19">
            <a:extLst>
              <a:ext uri="{FF2B5EF4-FFF2-40B4-BE49-F238E27FC236}">
                <a16:creationId xmlns:a16="http://schemas.microsoft.com/office/drawing/2014/main" id="{BBA5DE8A-A566-8241-BB38-E643656E32A1}"/>
              </a:ext>
            </a:extLst>
          </p:cNvPr>
          <p:cNvCxnSpPr/>
          <p:nvPr/>
        </p:nvCxnSpPr>
        <p:spPr>
          <a:xfrm flipH="1">
            <a:off x="6545718" y="5486400"/>
            <a:ext cx="2483392" cy="2764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76144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animBg="1"/>
      <p:bldP spid="15" grpId="0" animBg="1"/>
      <p:bldP spid="18"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4921E4F4-1544-7749-A17D-96F5AD71BBF7}"/>
              </a:ext>
            </a:extLst>
          </p:cNvPr>
          <p:cNvPicPr>
            <a:picLocks noChangeAspect="1"/>
          </p:cNvPicPr>
          <p:nvPr/>
        </p:nvPicPr>
        <p:blipFill>
          <a:blip r:embed="rId4"/>
          <a:stretch>
            <a:fillRect/>
          </a:stretch>
        </p:blipFill>
        <p:spPr>
          <a:xfrm>
            <a:off x="3957175" y="-1"/>
            <a:ext cx="4277649" cy="5654749"/>
          </a:xfrm>
          <a:prstGeom prst="rect">
            <a:avLst/>
          </a:prstGeom>
        </p:spPr>
      </p:pic>
      <p:pic>
        <p:nvPicPr>
          <p:cNvPr id="4" name="图片 3">
            <a:extLst>
              <a:ext uri="{FF2B5EF4-FFF2-40B4-BE49-F238E27FC236}">
                <a16:creationId xmlns:a16="http://schemas.microsoft.com/office/drawing/2014/main" id="{C21D88EB-0818-984B-B350-CE0D2AEEFB9B}"/>
              </a:ext>
            </a:extLst>
          </p:cNvPr>
          <p:cNvPicPr>
            <a:picLocks noChangeAspect="1"/>
          </p:cNvPicPr>
          <p:nvPr/>
        </p:nvPicPr>
        <p:blipFill>
          <a:blip r:embed="rId5"/>
          <a:stretch>
            <a:fillRect/>
          </a:stretch>
        </p:blipFill>
        <p:spPr>
          <a:xfrm>
            <a:off x="3957174" y="5640936"/>
            <a:ext cx="4277649" cy="1217065"/>
          </a:xfrm>
          <a:prstGeom prst="rect">
            <a:avLst/>
          </a:prstGeom>
        </p:spPr>
      </p:pic>
      <p:sp>
        <p:nvSpPr>
          <p:cNvPr id="5" name="文本框 4">
            <a:extLst>
              <a:ext uri="{FF2B5EF4-FFF2-40B4-BE49-F238E27FC236}">
                <a16:creationId xmlns:a16="http://schemas.microsoft.com/office/drawing/2014/main" id="{ECDD35ED-53F5-104C-A1BE-DFA96CC6D7CA}"/>
              </a:ext>
            </a:extLst>
          </p:cNvPr>
          <p:cNvSpPr txBox="1"/>
          <p:nvPr/>
        </p:nvSpPr>
        <p:spPr>
          <a:xfrm>
            <a:off x="9441712" y="4919008"/>
            <a:ext cx="2275367" cy="1938992"/>
          </a:xfrm>
          <a:prstGeom prst="rect">
            <a:avLst/>
          </a:prstGeom>
          <a:solidFill>
            <a:schemeClr val="accent2"/>
          </a:solidFill>
        </p:spPr>
        <p:txBody>
          <a:bodyPr wrap="square" rtlCol="0">
            <a:spAutoFit/>
          </a:bodyPr>
          <a:lstStyle/>
          <a:p>
            <a:r>
              <a:rPr kumimoji="1" lang="zh-CN" altLang="en-US" sz="2000" dirty="0">
                <a:solidFill>
                  <a:schemeClr val="bg1"/>
                </a:solidFill>
                <a:latin typeface="Microsoft YaHei" panose="020B0503020204020204" pitchFamily="34" charset="-122"/>
                <a:ea typeface="Microsoft YaHei" panose="020B0503020204020204" pitchFamily="34" charset="-122"/>
              </a:rPr>
              <a:t>特殊情况：当</a:t>
            </a:r>
            <a:r>
              <a:rPr kumimoji="1" lang="en-US" altLang="zh-CN" sz="2000" dirty="0">
                <a:solidFill>
                  <a:schemeClr val="bg1"/>
                </a:solidFill>
                <a:latin typeface="Microsoft YaHei" panose="020B0503020204020204" pitchFamily="34" charset="-122"/>
                <a:ea typeface="Microsoft YaHei" panose="020B0503020204020204" pitchFamily="34" charset="-122"/>
              </a:rPr>
              <a:t>p-&gt;</a:t>
            </a:r>
            <a:r>
              <a:rPr kumimoji="1" lang="en-US" altLang="zh-CN" sz="2000" dirty="0" err="1">
                <a:solidFill>
                  <a:schemeClr val="bg1"/>
                </a:solidFill>
                <a:latin typeface="Microsoft YaHei" panose="020B0503020204020204" pitchFamily="34" charset="-122"/>
                <a:ea typeface="Microsoft YaHei" panose="020B0503020204020204" pitchFamily="34" charset="-122"/>
              </a:rPr>
              <a:t>lchild</a:t>
            </a:r>
            <a:r>
              <a:rPr kumimoji="1" lang="zh-CN" altLang="en-US" sz="2000" dirty="0">
                <a:solidFill>
                  <a:schemeClr val="bg1"/>
                </a:solidFill>
                <a:latin typeface="Microsoft YaHei" panose="020B0503020204020204" pitchFamily="34" charset="-122"/>
                <a:ea typeface="Microsoft YaHei" panose="020B0503020204020204" pitchFamily="34" charset="-122"/>
              </a:rPr>
              <a:t> 没有右子树，那么直接把</a:t>
            </a:r>
            <a:r>
              <a:rPr kumimoji="1" lang="en-US" altLang="zh-CN" sz="2000" dirty="0">
                <a:solidFill>
                  <a:schemeClr val="bg1"/>
                </a:solidFill>
                <a:latin typeface="Microsoft YaHei" panose="020B0503020204020204" pitchFamily="34" charset="-122"/>
                <a:ea typeface="Microsoft YaHei" panose="020B0503020204020204" pitchFamily="34" charset="-122"/>
              </a:rPr>
              <a:t>s</a:t>
            </a:r>
            <a:r>
              <a:rPr kumimoji="1" lang="zh-CN" altLang="en-US" sz="2000" dirty="0">
                <a:solidFill>
                  <a:schemeClr val="bg1"/>
                </a:solidFill>
                <a:latin typeface="Microsoft YaHei" panose="020B0503020204020204" pitchFamily="34" charset="-122"/>
                <a:ea typeface="Microsoft YaHei" panose="020B0503020204020204" pitchFamily="34" charset="-122"/>
              </a:rPr>
              <a:t>删除，</a:t>
            </a:r>
            <a:r>
              <a:rPr kumimoji="1" lang="en-US" altLang="zh-CN" sz="2000" dirty="0">
                <a:solidFill>
                  <a:schemeClr val="bg1"/>
                </a:solidFill>
                <a:latin typeface="Microsoft YaHei" panose="020B0503020204020204" pitchFamily="34" charset="-122"/>
                <a:ea typeface="Microsoft YaHei" panose="020B0503020204020204" pitchFamily="34" charset="-122"/>
              </a:rPr>
              <a:t>q(</a:t>
            </a:r>
            <a:r>
              <a:rPr kumimoji="1" lang="zh-CN" altLang="en-US" sz="2000" dirty="0">
                <a:solidFill>
                  <a:schemeClr val="bg1"/>
                </a:solidFill>
                <a:latin typeface="Microsoft YaHei" panose="020B0503020204020204" pitchFamily="34" charset="-122"/>
                <a:ea typeface="Microsoft YaHei" panose="020B0503020204020204" pitchFamily="34" charset="-122"/>
              </a:rPr>
              <a:t>爷爷</a:t>
            </a:r>
            <a:r>
              <a:rPr kumimoji="1" lang="en-US" altLang="zh-CN" sz="2000" dirty="0">
                <a:solidFill>
                  <a:schemeClr val="bg1"/>
                </a:solidFill>
                <a:latin typeface="Microsoft YaHei" panose="020B0503020204020204" pitchFamily="34" charset="-122"/>
                <a:ea typeface="Microsoft YaHei" panose="020B0503020204020204" pitchFamily="34" charset="-122"/>
              </a:rPr>
              <a:t>)</a:t>
            </a:r>
            <a:r>
              <a:rPr kumimoji="1" lang="zh-CN" altLang="en-US" sz="2000" dirty="0">
                <a:solidFill>
                  <a:schemeClr val="bg1"/>
                </a:solidFill>
                <a:latin typeface="Microsoft YaHei" panose="020B0503020204020204" pitchFamily="34" charset="-122"/>
                <a:ea typeface="Microsoft YaHei" panose="020B0503020204020204" pitchFamily="34" charset="-122"/>
              </a:rPr>
              <a:t>的左跳过</a:t>
            </a:r>
            <a:r>
              <a:rPr kumimoji="1" lang="en-US" altLang="zh-CN" sz="2000" dirty="0">
                <a:solidFill>
                  <a:schemeClr val="bg1"/>
                </a:solidFill>
                <a:latin typeface="Microsoft YaHei" panose="020B0503020204020204" pitchFamily="34" charset="-122"/>
                <a:ea typeface="Microsoft YaHei" panose="020B0503020204020204" pitchFamily="34" charset="-122"/>
              </a:rPr>
              <a:t>s(</a:t>
            </a:r>
            <a:r>
              <a:rPr kumimoji="1" lang="zh-CN" altLang="en-US" sz="2000" dirty="0">
                <a:solidFill>
                  <a:schemeClr val="bg1"/>
                </a:solidFill>
                <a:latin typeface="Microsoft YaHei" panose="020B0503020204020204" pitchFamily="34" charset="-122"/>
                <a:ea typeface="Microsoft YaHei" panose="020B0503020204020204" pitchFamily="34" charset="-122"/>
              </a:rPr>
              <a:t>爸爸</a:t>
            </a:r>
            <a:r>
              <a:rPr kumimoji="1" lang="en-US" altLang="zh-CN" sz="2000" dirty="0">
                <a:solidFill>
                  <a:schemeClr val="bg1"/>
                </a:solidFill>
                <a:latin typeface="Microsoft YaHei" panose="020B0503020204020204" pitchFamily="34" charset="-122"/>
                <a:ea typeface="Microsoft YaHei" panose="020B0503020204020204" pitchFamily="34" charset="-122"/>
              </a:rPr>
              <a:t>)</a:t>
            </a:r>
            <a:r>
              <a:rPr kumimoji="1" lang="zh-CN" altLang="en-US" sz="2000" dirty="0">
                <a:solidFill>
                  <a:schemeClr val="bg1"/>
                </a:solidFill>
                <a:latin typeface="Microsoft YaHei" panose="020B0503020204020204" pitchFamily="34" charset="-122"/>
                <a:ea typeface="Microsoft YaHei" panose="020B0503020204020204" pitchFamily="34" charset="-122"/>
              </a:rPr>
              <a:t>，指向孙子</a:t>
            </a:r>
            <a:r>
              <a:rPr kumimoji="1" lang="en-US" altLang="zh-CN" sz="2000" dirty="0">
                <a:solidFill>
                  <a:schemeClr val="bg1"/>
                </a:solidFill>
                <a:latin typeface="Microsoft YaHei" panose="020B0503020204020204" pitchFamily="34" charset="-122"/>
                <a:ea typeface="Microsoft YaHei" panose="020B0503020204020204" pitchFamily="34" charset="-122"/>
              </a:rPr>
              <a:t>(s)</a:t>
            </a:r>
            <a:r>
              <a:rPr kumimoji="1" lang="zh-CN" altLang="en-US" sz="2000" dirty="0">
                <a:solidFill>
                  <a:schemeClr val="bg1"/>
                </a:solidFill>
                <a:latin typeface="Microsoft YaHei" panose="020B0503020204020204" pitchFamily="34" charset="-122"/>
                <a:ea typeface="Microsoft YaHei" panose="020B0503020204020204" pitchFamily="34" charset="-122"/>
              </a:rPr>
              <a:t>的左即可</a:t>
            </a:r>
          </a:p>
        </p:txBody>
      </p:sp>
      <p:cxnSp>
        <p:nvCxnSpPr>
          <p:cNvPr id="7" name="直线箭头连接符 6">
            <a:extLst>
              <a:ext uri="{FF2B5EF4-FFF2-40B4-BE49-F238E27FC236}">
                <a16:creationId xmlns:a16="http://schemas.microsoft.com/office/drawing/2014/main" id="{9892CB92-BC75-1549-B2AD-6E64F232C0CF}"/>
              </a:ext>
            </a:extLst>
          </p:cNvPr>
          <p:cNvCxnSpPr/>
          <p:nvPr/>
        </p:nvCxnSpPr>
        <p:spPr>
          <a:xfrm flipH="1">
            <a:off x="7336465" y="5869172"/>
            <a:ext cx="1956391"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696526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2054352" y="751877"/>
            <a:ext cx="8083296" cy="830997"/>
          </a:xfrm>
          <a:prstGeom prst="rect">
            <a:avLst/>
          </a:prstGeom>
          <a:noFill/>
        </p:spPr>
        <p:txBody>
          <a:bodyPr wrap="square" rtlCol="0">
            <a:spAutoFit/>
          </a:bodyPr>
          <a:lstStyle/>
          <a:p>
            <a:pPr algn="ctr"/>
            <a:r>
              <a:rPr kumimoji="1" lang="zh-CN" altLang="en-US" sz="4800" dirty="0">
                <a:latin typeface="Microsoft YaHei" panose="020B0503020204020204" pitchFamily="34" charset="-122"/>
                <a:ea typeface="Microsoft YaHei" panose="020B0503020204020204" pitchFamily="34" charset="-122"/>
              </a:rPr>
              <a:t>查找相关的概念</a:t>
            </a:r>
          </a:p>
        </p:txBody>
      </p:sp>
      <p:sp>
        <p:nvSpPr>
          <p:cNvPr id="8" name="文本框 7">
            <a:extLst>
              <a:ext uri="{FF2B5EF4-FFF2-40B4-BE49-F238E27FC236}">
                <a16:creationId xmlns:a16="http://schemas.microsoft.com/office/drawing/2014/main" id="{75D7D6ED-43A8-DC4B-84B6-AB03F6270117}"/>
              </a:ext>
            </a:extLst>
          </p:cNvPr>
          <p:cNvSpPr txBox="1"/>
          <p:nvPr/>
        </p:nvSpPr>
        <p:spPr>
          <a:xfrm>
            <a:off x="1406894" y="2679404"/>
            <a:ext cx="9378211" cy="3247812"/>
          </a:xfrm>
          <a:prstGeom prst="rect">
            <a:avLst/>
          </a:prstGeom>
          <a:noFill/>
        </p:spPr>
        <p:txBody>
          <a:bodyPr wrap="square" rtlCol="0">
            <a:spAutoFit/>
          </a:bodyPr>
          <a:lstStyle/>
          <a:p>
            <a:pPr marL="457200" indent="-457200">
              <a:lnSpc>
                <a:spcPct val="150000"/>
              </a:lnSpc>
              <a:buFont typeface="Arial" panose="020B0604020202020204" pitchFamily="34" charset="0"/>
              <a:buChar char="•"/>
            </a:pPr>
            <a:r>
              <a:rPr kumimoji="1" lang="zh-CN" altLang="en-US" sz="2800" b="1" u="sng" dirty="0">
                <a:latin typeface="微软雅黑" panose="020B0503020204020204" pitchFamily="34" charset="-122"/>
                <a:ea typeface="Microsoft YaHei" panose="020B0503020204020204" pitchFamily="34" charset="-122"/>
              </a:rPr>
              <a:t>查找表（</a:t>
            </a:r>
            <a:r>
              <a:rPr kumimoji="1" lang="en-US" altLang="zh-CN" sz="2800" b="1" u="sng" dirty="0">
                <a:latin typeface="微软雅黑" panose="020B0503020204020204" pitchFamily="34" charset="-122"/>
                <a:ea typeface="Microsoft YaHei" panose="020B0503020204020204" pitchFamily="34" charset="-122"/>
              </a:rPr>
              <a:t>Search Table</a:t>
            </a:r>
            <a:r>
              <a:rPr kumimoji="1" lang="zh-CN" altLang="en-US" sz="2800" b="1" u="sng" dirty="0">
                <a:latin typeface="微软雅黑" panose="020B0503020204020204" pitchFamily="34" charset="-122"/>
                <a:ea typeface="Microsoft YaHei" panose="020B0503020204020204" pitchFamily="34" charset="-122"/>
              </a:rPr>
              <a:t>）</a:t>
            </a:r>
            <a:r>
              <a:rPr kumimoji="1" lang="zh-CN" altLang="en-US" sz="2800" dirty="0">
                <a:latin typeface="微软雅黑" panose="020B0503020204020204" pitchFamily="34" charset="-122"/>
                <a:ea typeface="Microsoft YaHei" panose="020B0503020204020204" pitchFamily="34" charset="-122"/>
              </a:rPr>
              <a:t>：由同一类型的数据元素（或记录）构成的集合</a:t>
            </a:r>
            <a:r>
              <a:rPr kumimoji="1" lang="en-US" altLang="zh-CN" sz="2800" dirty="0">
                <a:latin typeface="微软雅黑" panose="020B0503020204020204" pitchFamily="34" charset="-122"/>
                <a:ea typeface="Microsoft YaHei" panose="020B0503020204020204" pitchFamily="34" charset="-122"/>
              </a:rPr>
              <a:t>-----</a:t>
            </a:r>
            <a:r>
              <a:rPr kumimoji="1" lang="zh-CN" altLang="en-US" sz="2800" dirty="0">
                <a:latin typeface="微软雅黑" panose="020B0503020204020204" pitchFamily="34" charset="-122"/>
                <a:ea typeface="Microsoft YaHei" panose="020B0503020204020204" pitchFamily="34" charset="-122"/>
              </a:rPr>
              <a:t> </a:t>
            </a:r>
            <a:r>
              <a:rPr kumimoji="1" lang="zh-CN" altLang="en-US" sz="2800" u="sng" dirty="0">
                <a:latin typeface="微软雅黑" panose="020B0503020204020204" pitchFamily="34" charset="-122"/>
                <a:ea typeface="Microsoft YaHei" panose="020B0503020204020204" pitchFamily="34" charset="-122"/>
              </a:rPr>
              <a:t>你要从这里面查找</a:t>
            </a:r>
          </a:p>
          <a:p>
            <a:pPr marL="457200" indent="-457200">
              <a:lnSpc>
                <a:spcPct val="150000"/>
              </a:lnSpc>
              <a:buFont typeface="Arial" panose="020B0604020202020204" pitchFamily="34" charset="0"/>
              <a:buChar char="•"/>
            </a:pPr>
            <a:r>
              <a:rPr kumimoji="1" lang="zh-CN" altLang="en-US" sz="2800" b="1" u="sng" dirty="0">
                <a:latin typeface="微软雅黑" panose="020B0503020204020204" pitchFamily="34" charset="-122"/>
                <a:ea typeface="Microsoft YaHei" panose="020B0503020204020204" pitchFamily="34" charset="-122"/>
              </a:rPr>
              <a:t>关键字（</a:t>
            </a:r>
            <a:r>
              <a:rPr kumimoji="1" lang="en-US" altLang="zh-CN" sz="2800" b="1" u="sng" dirty="0">
                <a:latin typeface="微软雅黑" panose="020B0503020204020204" pitchFamily="34" charset="-122"/>
                <a:ea typeface="Microsoft YaHei" panose="020B0503020204020204" pitchFamily="34" charset="-122"/>
              </a:rPr>
              <a:t>Key</a:t>
            </a:r>
            <a:r>
              <a:rPr kumimoji="1" lang="zh-CN" altLang="en-US" sz="2800" b="1" u="sng" dirty="0">
                <a:latin typeface="微软雅黑" panose="020B0503020204020204" pitchFamily="34" charset="-122"/>
                <a:ea typeface="Microsoft YaHei" panose="020B0503020204020204" pitchFamily="34" charset="-122"/>
              </a:rPr>
              <a:t>）</a:t>
            </a:r>
            <a:r>
              <a:rPr kumimoji="1" lang="zh-CN" altLang="en-US" sz="2800" dirty="0">
                <a:latin typeface="微软雅黑" panose="020B0503020204020204" pitchFamily="34" charset="-122"/>
                <a:ea typeface="Microsoft YaHei" panose="020B0503020204020204" pitchFamily="34" charset="-122"/>
              </a:rPr>
              <a:t>：数据元素中某个数据项的值，又称为键值，用它可以标识一个数据元素。</a:t>
            </a:r>
            <a:r>
              <a:rPr kumimoji="1" lang="en-US" altLang="zh-CN" sz="2800" dirty="0">
                <a:latin typeface="微软雅黑" panose="020B0503020204020204" pitchFamily="34" charset="-122"/>
                <a:ea typeface="Microsoft YaHei" panose="020B0503020204020204" pitchFamily="34" charset="-122"/>
              </a:rPr>
              <a:t>-----</a:t>
            </a:r>
            <a:r>
              <a:rPr kumimoji="1" lang="zh-CN" altLang="en-US" sz="2800" u="sng" dirty="0">
                <a:latin typeface="微软雅黑" panose="020B0503020204020204" pitchFamily="34" charset="-122"/>
                <a:ea typeface="Microsoft YaHei" panose="020B0503020204020204" pitchFamily="34" charset="-122"/>
              </a:rPr>
              <a:t>你要根据这个查找</a:t>
            </a:r>
          </a:p>
        </p:txBody>
      </p:sp>
    </p:spTree>
    <p:extLst>
      <p:ext uri="{BB962C8B-B14F-4D97-AF65-F5344CB8AC3E}">
        <p14:creationId xmlns:p14="http://schemas.microsoft.com/office/powerpoint/2010/main" val="387745709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2054352" y="655874"/>
            <a:ext cx="808329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3.2.</a:t>
            </a:r>
            <a:r>
              <a:rPr kumimoji="1" lang="zh-CN" altLang="en-US" sz="4800" dirty="0">
                <a:latin typeface="Microsoft YaHei" panose="020B0503020204020204" pitchFamily="34" charset="-122"/>
                <a:ea typeface="Microsoft YaHei" panose="020B0503020204020204" pitchFamily="34" charset="-122"/>
              </a:rPr>
              <a:t> 为二叉查找树找茬</a:t>
            </a:r>
          </a:p>
        </p:txBody>
      </p:sp>
      <p:sp>
        <p:nvSpPr>
          <p:cNvPr id="4" name="文本框 3">
            <a:extLst>
              <a:ext uri="{FF2B5EF4-FFF2-40B4-BE49-F238E27FC236}">
                <a16:creationId xmlns:a16="http://schemas.microsoft.com/office/drawing/2014/main" id="{5B939418-3940-1744-BCA3-25E98A2B113E}"/>
              </a:ext>
            </a:extLst>
          </p:cNvPr>
          <p:cNvSpPr txBox="1"/>
          <p:nvPr/>
        </p:nvSpPr>
        <p:spPr>
          <a:xfrm>
            <a:off x="155213" y="5371130"/>
            <a:ext cx="3900080" cy="1015663"/>
          </a:xfrm>
          <a:prstGeom prst="rect">
            <a:avLst/>
          </a:prstGeom>
          <a:noFill/>
        </p:spPr>
        <p:txBody>
          <a:bodyPr wrap="square" rtlCol="0">
            <a:spAutoFit/>
          </a:bodyPr>
          <a:lstStyle/>
          <a:p>
            <a:r>
              <a:rPr kumimoji="1" lang="en-US" altLang="zh-CN" sz="2000" dirty="0">
                <a:latin typeface="Microsoft YaHei" panose="020B0503020204020204" pitchFamily="34" charset="-122"/>
                <a:ea typeface="Microsoft YaHei" panose="020B0503020204020204" pitchFamily="34" charset="-122"/>
              </a:rPr>
              <a:t>{62,88,58,47,35,73,51,99,37,93}</a:t>
            </a:r>
            <a:r>
              <a:rPr kumimoji="1" lang="zh-CN" altLang="en-US" sz="2000" dirty="0">
                <a:latin typeface="Microsoft YaHei" panose="020B0503020204020204" pitchFamily="34" charset="-122"/>
                <a:ea typeface="Microsoft YaHei" panose="020B0503020204020204" pitchFamily="34" charset="-122"/>
              </a:rPr>
              <a:t>这样的数组，我们可以构建如</a:t>
            </a:r>
            <a:r>
              <a:rPr kumimoji="1" lang="en-US" altLang="zh-CN" sz="2000" dirty="0">
                <a:latin typeface="Microsoft YaHei" panose="020B0503020204020204" pitchFamily="34" charset="-122"/>
                <a:ea typeface="Microsoft YaHei" panose="020B0503020204020204" pitchFamily="34" charset="-122"/>
              </a:rPr>
              <a:t>👆</a:t>
            </a:r>
            <a:r>
              <a:rPr kumimoji="1" lang="zh-CN" altLang="en-US" sz="2000" dirty="0">
                <a:latin typeface="Microsoft YaHei" panose="020B0503020204020204" pitchFamily="34" charset="-122"/>
                <a:ea typeface="Microsoft YaHei" panose="020B0503020204020204" pitchFamily="34" charset="-122"/>
              </a:rPr>
              <a:t>图的二叉排序树。</a:t>
            </a:r>
            <a:endParaRPr kumimoji="1" lang="en-US" altLang="zh-CN" sz="2000" dirty="0">
              <a:latin typeface="Microsoft YaHei" panose="020B0503020204020204" pitchFamily="34" charset="-122"/>
              <a:ea typeface="Microsoft YaHei" panose="020B0503020204020204" pitchFamily="34" charset="-122"/>
            </a:endParaRPr>
          </a:p>
        </p:txBody>
      </p:sp>
      <p:pic>
        <p:nvPicPr>
          <p:cNvPr id="6" name="图片 5">
            <a:extLst>
              <a:ext uri="{FF2B5EF4-FFF2-40B4-BE49-F238E27FC236}">
                <a16:creationId xmlns:a16="http://schemas.microsoft.com/office/drawing/2014/main" id="{04B33D3A-450A-0B48-96DF-613FA285792F}"/>
              </a:ext>
            </a:extLst>
          </p:cNvPr>
          <p:cNvPicPr>
            <a:picLocks noChangeAspect="1"/>
          </p:cNvPicPr>
          <p:nvPr/>
        </p:nvPicPr>
        <p:blipFill>
          <a:blip r:embed="rId3"/>
          <a:stretch>
            <a:fillRect/>
          </a:stretch>
        </p:blipFill>
        <p:spPr>
          <a:xfrm>
            <a:off x="33972" y="1744261"/>
            <a:ext cx="4142563" cy="3369479"/>
          </a:xfrm>
          <a:prstGeom prst="rect">
            <a:avLst/>
          </a:prstGeom>
        </p:spPr>
      </p:pic>
      <p:sp>
        <p:nvSpPr>
          <p:cNvPr id="7" name="文本框 6">
            <a:extLst>
              <a:ext uri="{FF2B5EF4-FFF2-40B4-BE49-F238E27FC236}">
                <a16:creationId xmlns:a16="http://schemas.microsoft.com/office/drawing/2014/main" id="{4FE66A45-A6DF-914D-B336-E894A03DD3CD}"/>
              </a:ext>
            </a:extLst>
          </p:cNvPr>
          <p:cNvSpPr txBox="1"/>
          <p:nvPr/>
        </p:nvSpPr>
        <p:spPr>
          <a:xfrm>
            <a:off x="4708763" y="5240149"/>
            <a:ext cx="4563437" cy="1631216"/>
          </a:xfrm>
          <a:prstGeom prst="rect">
            <a:avLst/>
          </a:prstGeom>
          <a:noFill/>
        </p:spPr>
        <p:txBody>
          <a:bodyPr wrap="square" rtlCol="0">
            <a:spAutoFit/>
          </a:bodyPr>
          <a:lstStyle/>
          <a:p>
            <a:r>
              <a:rPr kumimoji="1" lang="zh-CN" altLang="en-US" sz="2000" dirty="0">
                <a:latin typeface="Microsoft YaHei" panose="020B0503020204020204" pitchFamily="34" charset="-122"/>
                <a:ea typeface="Microsoft YaHei" panose="020B0503020204020204" pitchFamily="34" charset="-122"/>
              </a:rPr>
              <a:t>如果数组元素的次序是从小到大有序，如</a:t>
            </a:r>
            <a:r>
              <a:rPr kumimoji="1" lang="en-US" altLang="zh-CN" sz="2000" dirty="0">
                <a:latin typeface="Microsoft YaHei" panose="020B0503020204020204" pitchFamily="34" charset="-122"/>
                <a:ea typeface="Microsoft YaHei" panose="020B0503020204020204" pitchFamily="34" charset="-122"/>
              </a:rPr>
              <a:t>{35,37,47,51,58,62,73,88,93,99}</a:t>
            </a:r>
            <a:r>
              <a:rPr kumimoji="1" lang="zh-CN" altLang="en-US" sz="2000" dirty="0">
                <a:latin typeface="Microsoft YaHei" panose="020B0503020204020204" pitchFamily="34" charset="-122"/>
                <a:ea typeface="Microsoft YaHei" panose="020B0503020204020204" pitchFamily="34" charset="-122"/>
              </a:rPr>
              <a:t>，则二叉排序树就成了极端的右斜树，注意它依然是一棵二叉排序树，但查找时间复杂度接近</a:t>
            </a:r>
            <a:r>
              <a:rPr kumimoji="1" lang="en-US" altLang="zh-CN" sz="2000" dirty="0">
                <a:latin typeface="Microsoft YaHei" panose="020B0503020204020204" pitchFamily="34" charset="-122"/>
                <a:ea typeface="Microsoft YaHei" panose="020B0503020204020204" pitchFamily="34" charset="-122"/>
              </a:rPr>
              <a:t>O(n)</a:t>
            </a:r>
            <a:endParaRPr kumimoji="1" lang="zh-CN" altLang="en-US" sz="2000" dirty="0">
              <a:latin typeface="Microsoft YaHei" panose="020B0503020204020204" pitchFamily="34" charset="-122"/>
              <a:ea typeface="Microsoft YaHei" panose="020B0503020204020204" pitchFamily="34" charset="-122"/>
            </a:endParaRPr>
          </a:p>
        </p:txBody>
      </p:sp>
      <p:pic>
        <p:nvPicPr>
          <p:cNvPr id="8" name="图片 7">
            <a:extLst>
              <a:ext uri="{FF2B5EF4-FFF2-40B4-BE49-F238E27FC236}">
                <a16:creationId xmlns:a16="http://schemas.microsoft.com/office/drawing/2014/main" id="{440A5714-EEA9-8447-9443-D003AF452E62}"/>
              </a:ext>
            </a:extLst>
          </p:cNvPr>
          <p:cNvPicPr>
            <a:picLocks noChangeAspect="1"/>
          </p:cNvPicPr>
          <p:nvPr/>
        </p:nvPicPr>
        <p:blipFill>
          <a:blip r:embed="rId4"/>
          <a:stretch>
            <a:fillRect/>
          </a:stretch>
        </p:blipFill>
        <p:spPr>
          <a:xfrm>
            <a:off x="4708763" y="1809749"/>
            <a:ext cx="3810000" cy="3238500"/>
          </a:xfrm>
          <a:prstGeom prst="rect">
            <a:avLst/>
          </a:prstGeom>
        </p:spPr>
      </p:pic>
      <p:sp>
        <p:nvSpPr>
          <p:cNvPr id="10" name="矩形 9">
            <a:extLst>
              <a:ext uri="{FF2B5EF4-FFF2-40B4-BE49-F238E27FC236}">
                <a16:creationId xmlns:a16="http://schemas.microsoft.com/office/drawing/2014/main" id="{8FC8E4C6-D319-9C4A-AB98-BE18AEA36C58}"/>
              </a:ext>
            </a:extLst>
          </p:cNvPr>
          <p:cNvSpPr/>
          <p:nvPr/>
        </p:nvSpPr>
        <p:spPr>
          <a:xfrm>
            <a:off x="8954084" y="2995590"/>
            <a:ext cx="3203944" cy="1631216"/>
          </a:xfrm>
          <a:prstGeom prst="rect">
            <a:avLst/>
          </a:prstGeom>
          <a:solidFill>
            <a:schemeClr val="accent2"/>
          </a:solidFill>
        </p:spPr>
        <p:txBody>
          <a:bodyPr wrap="square">
            <a:spAutoFit/>
          </a:bodyPr>
          <a:lstStyle/>
          <a:p>
            <a:r>
              <a:rPr lang="zh-CN" altLang="en-US" sz="2000" dirty="0">
                <a:solidFill>
                  <a:schemeClr val="bg1"/>
                </a:solidFill>
                <a:latin typeface="Microsoft YaHei" panose="020B0503020204020204" pitchFamily="34" charset="-122"/>
                <a:ea typeface="Microsoft YaHei" panose="020B0503020204020204" pitchFamily="34" charset="-122"/>
              </a:rPr>
              <a:t>我们希望二叉排序树是比较平衡的，即其深度与完全二叉树相同，那么查找的时间复杂也就为O(logn)，近似于折半查找</a:t>
            </a:r>
          </a:p>
        </p:txBody>
      </p:sp>
    </p:spTree>
    <p:extLst>
      <p:ext uri="{BB962C8B-B14F-4D97-AF65-F5344CB8AC3E}">
        <p14:creationId xmlns:p14="http://schemas.microsoft.com/office/powerpoint/2010/main" val="13445030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2054352" y="655874"/>
            <a:ext cx="808329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3.2.</a:t>
            </a:r>
            <a:r>
              <a:rPr kumimoji="1" lang="zh-CN" altLang="en-US" sz="4800" dirty="0">
                <a:latin typeface="Microsoft YaHei" panose="020B0503020204020204" pitchFamily="34" charset="-122"/>
                <a:ea typeface="Microsoft YaHei" panose="020B0503020204020204" pitchFamily="34" charset="-122"/>
              </a:rPr>
              <a:t> 平衡二叉树</a:t>
            </a:r>
          </a:p>
        </p:txBody>
      </p:sp>
      <p:sp>
        <p:nvSpPr>
          <p:cNvPr id="2" name="文本框 1">
            <a:extLst>
              <a:ext uri="{FF2B5EF4-FFF2-40B4-BE49-F238E27FC236}">
                <a16:creationId xmlns:a16="http://schemas.microsoft.com/office/drawing/2014/main" id="{8FBB2080-95B2-374B-9C6E-58C3D6973777}"/>
              </a:ext>
            </a:extLst>
          </p:cNvPr>
          <p:cNvSpPr txBox="1"/>
          <p:nvPr/>
        </p:nvSpPr>
        <p:spPr>
          <a:xfrm>
            <a:off x="1640958" y="1497210"/>
            <a:ext cx="8910084" cy="1938992"/>
          </a:xfrm>
          <a:prstGeom prst="rect">
            <a:avLst/>
          </a:prstGeom>
          <a:noFill/>
        </p:spPr>
        <p:txBody>
          <a:bodyPr wrap="square" rtlCol="0">
            <a:spAutoFit/>
          </a:bodyPr>
          <a:lstStyle/>
          <a:p>
            <a:r>
              <a:rPr kumimoji="1" lang="zh-CN" altLang="en-US" sz="2400" dirty="0">
                <a:latin typeface="Microsoft YaHei" panose="020B0503020204020204" pitchFamily="34" charset="-122"/>
                <a:ea typeface="Microsoft YaHei" panose="020B0503020204020204" pitchFamily="34" charset="-122"/>
              </a:rPr>
              <a:t>平衡二叉树是一种二叉排序树，其中每一个节点的左子树和右子树的高度差至多等于</a:t>
            </a:r>
            <a:r>
              <a:rPr kumimoji="1" lang="en-US" altLang="zh-CN" sz="2400" dirty="0">
                <a:latin typeface="Microsoft YaHei" panose="020B0503020204020204" pitchFamily="34" charset="-122"/>
                <a:ea typeface="Microsoft YaHei" panose="020B0503020204020204" pitchFamily="34" charset="-122"/>
              </a:rPr>
              <a:t>1</a:t>
            </a:r>
            <a:r>
              <a:rPr kumimoji="1" lang="zh-CN" altLang="en-US" sz="2400" dirty="0">
                <a:latin typeface="Microsoft YaHei" panose="020B0503020204020204" pitchFamily="34" charset="-122"/>
                <a:ea typeface="Microsoft YaHei" panose="020B0503020204020204" pitchFamily="34" charset="-122"/>
              </a:rPr>
              <a:t>。我们将二叉树上结点的左子树深度减去右子树深度的值称为平衡因子</a:t>
            </a:r>
            <a:r>
              <a:rPr kumimoji="1" lang="en-US" altLang="zh-CN" sz="2400" dirty="0">
                <a:latin typeface="Microsoft YaHei" panose="020B0503020204020204" pitchFamily="34" charset="-122"/>
                <a:ea typeface="Microsoft YaHei" panose="020B0503020204020204" pitchFamily="34" charset="-122"/>
              </a:rPr>
              <a:t>BF</a:t>
            </a:r>
            <a:r>
              <a:rPr kumimoji="1" lang="zh-CN" altLang="en-US" sz="2400" dirty="0">
                <a:latin typeface="Microsoft YaHei" panose="020B0503020204020204" pitchFamily="34" charset="-122"/>
                <a:ea typeface="Microsoft YaHei" panose="020B0503020204020204" pitchFamily="34" charset="-122"/>
              </a:rPr>
              <a:t>（</a:t>
            </a:r>
            <a:r>
              <a:rPr kumimoji="1" lang="en-US" altLang="zh-CN" sz="2400" dirty="0">
                <a:latin typeface="Microsoft YaHei" panose="020B0503020204020204" pitchFamily="34" charset="-122"/>
                <a:ea typeface="Microsoft YaHei" panose="020B0503020204020204" pitchFamily="34" charset="-122"/>
              </a:rPr>
              <a:t>Balance Factor</a:t>
            </a:r>
            <a:r>
              <a:rPr kumimoji="1" lang="zh-CN" altLang="en-US" sz="2400" dirty="0">
                <a:latin typeface="Microsoft YaHei" panose="020B0503020204020204" pitchFamily="34" charset="-122"/>
                <a:ea typeface="Microsoft YaHei" panose="020B0503020204020204" pitchFamily="34" charset="-122"/>
              </a:rPr>
              <a:t>），那么平衡二叉树上所有结点的平衡因子只可能是</a:t>
            </a:r>
            <a:r>
              <a:rPr kumimoji="1" lang="en-US" altLang="zh-CN" sz="2400" dirty="0">
                <a:latin typeface="Microsoft YaHei" panose="020B0503020204020204" pitchFamily="34" charset="-122"/>
                <a:ea typeface="Microsoft YaHei" panose="020B0503020204020204" pitchFamily="34" charset="-122"/>
              </a:rPr>
              <a:t>-1</a:t>
            </a:r>
            <a:r>
              <a:rPr kumimoji="1" lang="zh-CN" altLang="en-US" sz="2400" dirty="0">
                <a:latin typeface="Microsoft YaHei" panose="020B0503020204020204" pitchFamily="34" charset="-122"/>
                <a:ea typeface="Microsoft YaHei" panose="020B0503020204020204" pitchFamily="34" charset="-122"/>
              </a:rPr>
              <a:t>、</a:t>
            </a:r>
            <a:r>
              <a:rPr kumimoji="1" lang="en-US" altLang="zh-CN" sz="2400" dirty="0">
                <a:latin typeface="Microsoft YaHei" panose="020B0503020204020204" pitchFamily="34" charset="-122"/>
                <a:ea typeface="Microsoft YaHei" panose="020B0503020204020204" pitchFamily="34" charset="-122"/>
              </a:rPr>
              <a:t>0</a:t>
            </a:r>
            <a:r>
              <a:rPr kumimoji="1" lang="zh-CN" altLang="en-US" sz="2400" dirty="0">
                <a:latin typeface="Microsoft YaHei" panose="020B0503020204020204" pitchFamily="34" charset="-122"/>
                <a:ea typeface="Microsoft YaHei" panose="020B0503020204020204" pitchFamily="34" charset="-122"/>
              </a:rPr>
              <a:t>和</a:t>
            </a:r>
            <a:r>
              <a:rPr kumimoji="1" lang="en-US" altLang="zh-CN" sz="2400" dirty="0">
                <a:latin typeface="Microsoft YaHei" panose="020B0503020204020204" pitchFamily="34" charset="-122"/>
                <a:ea typeface="Microsoft YaHei" panose="020B0503020204020204" pitchFamily="34" charset="-122"/>
              </a:rPr>
              <a:t>1</a:t>
            </a:r>
            <a:r>
              <a:rPr kumimoji="1" lang="zh-CN" altLang="en-US" sz="2400" dirty="0">
                <a:latin typeface="Microsoft YaHei" panose="020B0503020204020204" pitchFamily="34" charset="-122"/>
                <a:ea typeface="Microsoft YaHei" panose="020B0503020204020204" pitchFamily="34" charset="-122"/>
              </a:rPr>
              <a:t>。只要二叉树上有一个结点的平衡因子的绝对值大于</a:t>
            </a:r>
            <a:r>
              <a:rPr kumimoji="1" lang="en-US" altLang="zh-CN" sz="2400" dirty="0">
                <a:latin typeface="Microsoft YaHei" panose="020B0503020204020204" pitchFamily="34" charset="-122"/>
                <a:ea typeface="Microsoft YaHei" panose="020B0503020204020204" pitchFamily="34" charset="-122"/>
              </a:rPr>
              <a:t>1</a:t>
            </a:r>
            <a:r>
              <a:rPr kumimoji="1" lang="zh-CN" altLang="en-US" sz="2400" dirty="0">
                <a:latin typeface="Microsoft YaHei" panose="020B0503020204020204" pitchFamily="34" charset="-122"/>
                <a:ea typeface="Microsoft YaHei" panose="020B0503020204020204" pitchFamily="34" charset="-122"/>
              </a:rPr>
              <a:t>，则该二叉树就是不平衡的。</a:t>
            </a:r>
          </a:p>
        </p:txBody>
      </p:sp>
      <p:pic>
        <p:nvPicPr>
          <p:cNvPr id="4" name="图片 3">
            <a:extLst>
              <a:ext uri="{FF2B5EF4-FFF2-40B4-BE49-F238E27FC236}">
                <a16:creationId xmlns:a16="http://schemas.microsoft.com/office/drawing/2014/main" id="{2B22F71A-12C0-3A41-BC5B-C055C5611B7A}"/>
              </a:ext>
            </a:extLst>
          </p:cNvPr>
          <p:cNvPicPr>
            <a:picLocks noChangeAspect="1"/>
          </p:cNvPicPr>
          <p:nvPr/>
        </p:nvPicPr>
        <p:blipFill>
          <a:blip r:embed="rId3"/>
          <a:stretch>
            <a:fillRect/>
          </a:stretch>
        </p:blipFill>
        <p:spPr>
          <a:xfrm>
            <a:off x="2054352" y="4728926"/>
            <a:ext cx="3175000" cy="1473200"/>
          </a:xfrm>
          <a:prstGeom prst="rect">
            <a:avLst/>
          </a:prstGeom>
        </p:spPr>
      </p:pic>
      <p:pic>
        <p:nvPicPr>
          <p:cNvPr id="5" name="图片 4">
            <a:extLst>
              <a:ext uri="{FF2B5EF4-FFF2-40B4-BE49-F238E27FC236}">
                <a16:creationId xmlns:a16="http://schemas.microsoft.com/office/drawing/2014/main" id="{D872433A-2B3D-524D-8006-D9F0331DB8A0}"/>
              </a:ext>
            </a:extLst>
          </p:cNvPr>
          <p:cNvPicPr>
            <a:picLocks noChangeAspect="1"/>
          </p:cNvPicPr>
          <p:nvPr/>
        </p:nvPicPr>
        <p:blipFill>
          <a:blip r:embed="rId4"/>
          <a:stretch>
            <a:fillRect/>
          </a:stretch>
        </p:blipFill>
        <p:spPr>
          <a:xfrm>
            <a:off x="7006908" y="4773376"/>
            <a:ext cx="3136900" cy="1384300"/>
          </a:xfrm>
          <a:prstGeom prst="rect">
            <a:avLst/>
          </a:prstGeom>
        </p:spPr>
      </p:pic>
      <p:sp>
        <p:nvSpPr>
          <p:cNvPr id="6" name="文本框 5">
            <a:extLst>
              <a:ext uri="{FF2B5EF4-FFF2-40B4-BE49-F238E27FC236}">
                <a16:creationId xmlns:a16="http://schemas.microsoft.com/office/drawing/2014/main" id="{8BE5FFF9-39D4-8349-A88C-632496486BBD}"/>
              </a:ext>
            </a:extLst>
          </p:cNvPr>
          <p:cNvSpPr txBox="1"/>
          <p:nvPr/>
        </p:nvSpPr>
        <p:spPr>
          <a:xfrm>
            <a:off x="2054352" y="3795256"/>
            <a:ext cx="3296093" cy="461665"/>
          </a:xfrm>
          <a:prstGeom prst="rect">
            <a:avLst/>
          </a:prstGeom>
          <a:noFill/>
        </p:spPr>
        <p:txBody>
          <a:bodyPr wrap="square" rtlCol="0">
            <a:spAutoFit/>
          </a:bodyPr>
          <a:lstStyle/>
          <a:p>
            <a:r>
              <a:rPr kumimoji="1" lang="zh-CN" altLang="en-US" sz="2400" dirty="0">
                <a:latin typeface="Microsoft YaHei" panose="020B0503020204020204" pitchFamily="34" charset="-122"/>
                <a:ea typeface="Microsoft YaHei" panose="020B0503020204020204" pitchFamily="34" charset="-122"/>
              </a:rPr>
              <a:t>下面哪个是平衡二叉树？</a:t>
            </a:r>
          </a:p>
        </p:txBody>
      </p:sp>
      <p:pic>
        <p:nvPicPr>
          <p:cNvPr id="10" name="图形 9" descr="复选标记">
            <a:extLst>
              <a:ext uri="{FF2B5EF4-FFF2-40B4-BE49-F238E27FC236}">
                <a16:creationId xmlns:a16="http://schemas.microsoft.com/office/drawing/2014/main" id="{EDD83E6A-B32B-6B49-BB80-52A0E263510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471565" y="6212465"/>
            <a:ext cx="461666" cy="461666"/>
          </a:xfrm>
          <a:prstGeom prst="rect">
            <a:avLst/>
          </a:prstGeom>
        </p:spPr>
      </p:pic>
      <p:pic>
        <p:nvPicPr>
          <p:cNvPr id="12" name="图形 11" descr="关闭">
            <a:extLst>
              <a:ext uri="{FF2B5EF4-FFF2-40B4-BE49-F238E27FC236}">
                <a16:creationId xmlns:a16="http://schemas.microsoft.com/office/drawing/2014/main" id="{3E26FB56-397F-7744-9B57-5E15C22695C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396344" y="6244361"/>
            <a:ext cx="461667" cy="461667"/>
          </a:xfrm>
          <a:prstGeom prst="rect">
            <a:avLst/>
          </a:prstGeom>
        </p:spPr>
      </p:pic>
    </p:spTree>
    <p:extLst>
      <p:ext uri="{BB962C8B-B14F-4D97-AF65-F5344CB8AC3E}">
        <p14:creationId xmlns:p14="http://schemas.microsoft.com/office/powerpoint/2010/main" val="8293331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2054352" y="655874"/>
            <a:ext cx="808329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3.2.</a:t>
            </a:r>
            <a:r>
              <a:rPr kumimoji="1" lang="zh-CN" altLang="en-US" sz="4800" dirty="0">
                <a:latin typeface="Microsoft YaHei" panose="020B0503020204020204" pitchFamily="34" charset="-122"/>
                <a:ea typeface="Microsoft YaHei" panose="020B0503020204020204" pitchFamily="34" charset="-122"/>
              </a:rPr>
              <a:t> 平衡二叉树</a:t>
            </a:r>
          </a:p>
        </p:txBody>
      </p:sp>
      <p:sp>
        <p:nvSpPr>
          <p:cNvPr id="6" name="文本框 5">
            <a:extLst>
              <a:ext uri="{FF2B5EF4-FFF2-40B4-BE49-F238E27FC236}">
                <a16:creationId xmlns:a16="http://schemas.microsoft.com/office/drawing/2014/main" id="{8BE5FFF9-39D4-8349-A88C-632496486BBD}"/>
              </a:ext>
            </a:extLst>
          </p:cNvPr>
          <p:cNvSpPr txBox="1"/>
          <p:nvPr/>
        </p:nvSpPr>
        <p:spPr>
          <a:xfrm>
            <a:off x="2054352" y="2349234"/>
            <a:ext cx="3296093" cy="461665"/>
          </a:xfrm>
          <a:prstGeom prst="rect">
            <a:avLst/>
          </a:prstGeom>
          <a:noFill/>
        </p:spPr>
        <p:txBody>
          <a:bodyPr wrap="square" rtlCol="0">
            <a:spAutoFit/>
          </a:bodyPr>
          <a:lstStyle/>
          <a:p>
            <a:r>
              <a:rPr kumimoji="1" lang="zh-CN" altLang="en-US" sz="2400" dirty="0">
                <a:latin typeface="Microsoft YaHei" panose="020B0503020204020204" pitchFamily="34" charset="-122"/>
                <a:ea typeface="Microsoft YaHei" panose="020B0503020204020204" pitchFamily="34" charset="-122"/>
              </a:rPr>
              <a:t>下面哪个是平衡二叉树？</a:t>
            </a:r>
          </a:p>
        </p:txBody>
      </p:sp>
      <p:pic>
        <p:nvPicPr>
          <p:cNvPr id="10" name="图形 9" descr="复选标记">
            <a:extLst>
              <a:ext uri="{FF2B5EF4-FFF2-40B4-BE49-F238E27FC236}">
                <a16:creationId xmlns:a16="http://schemas.microsoft.com/office/drawing/2014/main" id="{EDD83E6A-B32B-6B49-BB80-52A0E263510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979229" y="5730890"/>
            <a:ext cx="461666" cy="461666"/>
          </a:xfrm>
          <a:prstGeom prst="rect">
            <a:avLst/>
          </a:prstGeom>
        </p:spPr>
      </p:pic>
      <p:pic>
        <p:nvPicPr>
          <p:cNvPr id="12" name="图形 11" descr="关闭">
            <a:extLst>
              <a:ext uri="{FF2B5EF4-FFF2-40B4-BE49-F238E27FC236}">
                <a16:creationId xmlns:a16="http://schemas.microsoft.com/office/drawing/2014/main" id="{3E26FB56-397F-7744-9B57-5E15C22695C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471564" y="5730889"/>
            <a:ext cx="461667" cy="461667"/>
          </a:xfrm>
          <a:prstGeom prst="rect">
            <a:avLst/>
          </a:prstGeom>
        </p:spPr>
      </p:pic>
      <p:pic>
        <p:nvPicPr>
          <p:cNvPr id="7" name="图片 6">
            <a:extLst>
              <a:ext uri="{FF2B5EF4-FFF2-40B4-BE49-F238E27FC236}">
                <a16:creationId xmlns:a16="http://schemas.microsoft.com/office/drawing/2014/main" id="{84F5E3BC-C0CE-E449-B762-DB232696F623}"/>
              </a:ext>
            </a:extLst>
          </p:cNvPr>
          <p:cNvPicPr>
            <a:picLocks noChangeAspect="1"/>
          </p:cNvPicPr>
          <p:nvPr/>
        </p:nvPicPr>
        <p:blipFill>
          <a:blip r:embed="rId7"/>
          <a:stretch>
            <a:fillRect/>
          </a:stretch>
        </p:blipFill>
        <p:spPr>
          <a:xfrm>
            <a:off x="2048192" y="3234004"/>
            <a:ext cx="3352800" cy="1981200"/>
          </a:xfrm>
          <a:prstGeom prst="rect">
            <a:avLst/>
          </a:prstGeom>
        </p:spPr>
      </p:pic>
      <p:pic>
        <p:nvPicPr>
          <p:cNvPr id="8" name="图片 7">
            <a:extLst>
              <a:ext uri="{FF2B5EF4-FFF2-40B4-BE49-F238E27FC236}">
                <a16:creationId xmlns:a16="http://schemas.microsoft.com/office/drawing/2014/main" id="{6F2EFBD0-5DA8-6041-977C-B49FB4A42167}"/>
              </a:ext>
            </a:extLst>
          </p:cNvPr>
          <p:cNvPicPr>
            <a:picLocks noChangeAspect="1"/>
          </p:cNvPicPr>
          <p:nvPr/>
        </p:nvPicPr>
        <p:blipFill>
          <a:blip r:embed="rId8"/>
          <a:stretch>
            <a:fillRect/>
          </a:stretch>
        </p:blipFill>
        <p:spPr>
          <a:xfrm>
            <a:off x="6791010" y="3270931"/>
            <a:ext cx="4102100" cy="1651000"/>
          </a:xfrm>
          <a:prstGeom prst="rect">
            <a:avLst/>
          </a:prstGeom>
        </p:spPr>
      </p:pic>
      <p:sp>
        <p:nvSpPr>
          <p:cNvPr id="9" name="文本框 8">
            <a:extLst>
              <a:ext uri="{FF2B5EF4-FFF2-40B4-BE49-F238E27FC236}">
                <a16:creationId xmlns:a16="http://schemas.microsoft.com/office/drawing/2014/main" id="{BB821E70-C123-B549-B936-FF6249FD807A}"/>
              </a:ext>
            </a:extLst>
          </p:cNvPr>
          <p:cNvSpPr txBox="1"/>
          <p:nvPr/>
        </p:nvSpPr>
        <p:spPr>
          <a:xfrm>
            <a:off x="191386" y="3678865"/>
            <a:ext cx="1637414" cy="1200329"/>
          </a:xfrm>
          <a:prstGeom prst="rect">
            <a:avLst/>
          </a:prstGeom>
          <a:solidFill>
            <a:schemeClr val="accent2"/>
          </a:solidFill>
        </p:spPr>
        <p:txBody>
          <a:bodyPr wrap="square" rtlCol="0">
            <a:spAutoFit/>
          </a:bodyPr>
          <a:lstStyle/>
          <a:p>
            <a:r>
              <a:rPr kumimoji="1" lang="en-US" altLang="zh-CN" dirty="0">
                <a:solidFill>
                  <a:schemeClr val="bg1"/>
                </a:solidFill>
              </a:rPr>
              <a:t>58</a:t>
            </a:r>
            <a:r>
              <a:rPr kumimoji="1" lang="zh-CN" altLang="en-US" dirty="0">
                <a:solidFill>
                  <a:schemeClr val="bg1"/>
                </a:solidFill>
              </a:rPr>
              <a:t>结点右子树高度为</a:t>
            </a:r>
            <a:r>
              <a:rPr kumimoji="1" lang="en-US" altLang="zh-CN" dirty="0">
                <a:solidFill>
                  <a:schemeClr val="bg1"/>
                </a:solidFill>
              </a:rPr>
              <a:t>0</a:t>
            </a:r>
            <a:r>
              <a:rPr kumimoji="1" lang="zh-CN" altLang="en-US" dirty="0">
                <a:solidFill>
                  <a:schemeClr val="bg1"/>
                </a:solidFill>
              </a:rPr>
              <a:t>，左子树是</a:t>
            </a:r>
            <a:r>
              <a:rPr kumimoji="1" lang="en-US" altLang="zh-CN" dirty="0">
                <a:solidFill>
                  <a:schemeClr val="bg1"/>
                </a:solidFill>
              </a:rPr>
              <a:t>3</a:t>
            </a:r>
            <a:r>
              <a:rPr kumimoji="1" lang="zh-CN" altLang="en-US" dirty="0">
                <a:solidFill>
                  <a:schemeClr val="bg1"/>
                </a:solidFill>
              </a:rPr>
              <a:t>，差值超过</a:t>
            </a:r>
            <a:r>
              <a:rPr kumimoji="1" lang="en-US" altLang="zh-CN" dirty="0">
                <a:solidFill>
                  <a:schemeClr val="bg1"/>
                </a:solidFill>
              </a:rPr>
              <a:t>1</a:t>
            </a:r>
            <a:endParaRPr kumimoji="1" lang="zh-CN" altLang="en-US" dirty="0">
              <a:solidFill>
                <a:schemeClr val="bg1"/>
              </a:solidFill>
            </a:endParaRPr>
          </a:p>
        </p:txBody>
      </p:sp>
    </p:spTree>
    <p:extLst>
      <p:ext uri="{BB962C8B-B14F-4D97-AF65-F5344CB8AC3E}">
        <p14:creationId xmlns:p14="http://schemas.microsoft.com/office/powerpoint/2010/main" val="1231390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2054352" y="655874"/>
            <a:ext cx="808329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3.2.</a:t>
            </a:r>
            <a:r>
              <a:rPr kumimoji="1" lang="zh-CN" altLang="en-US" sz="4800" dirty="0">
                <a:latin typeface="Microsoft YaHei" panose="020B0503020204020204" pitchFamily="34" charset="-122"/>
                <a:ea typeface="Microsoft YaHei" panose="020B0503020204020204" pitchFamily="34" charset="-122"/>
              </a:rPr>
              <a:t> 平衡二叉树</a:t>
            </a:r>
          </a:p>
        </p:txBody>
      </p:sp>
      <p:sp>
        <p:nvSpPr>
          <p:cNvPr id="4" name="矩形 3">
            <a:extLst>
              <a:ext uri="{FF2B5EF4-FFF2-40B4-BE49-F238E27FC236}">
                <a16:creationId xmlns:a16="http://schemas.microsoft.com/office/drawing/2014/main" id="{055599DA-F156-5143-8966-174C59ADCA18}"/>
              </a:ext>
            </a:extLst>
          </p:cNvPr>
          <p:cNvSpPr/>
          <p:nvPr/>
        </p:nvSpPr>
        <p:spPr>
          <a:xfrm>
            <a:off x="474921" y="1788521"/>
            <a:ext cx="6096000" cy="2308324"/>
          </a:xfrm>
          <a:prstGeom prst="rect">
            <a:avLst/>
          </a:prstGeom>
        </p:spPr>
        <p:txBody>
          <a:bodyPr>
            <a:spAutoFit/>
          </a:bodyPr>
          <a:lstStyle/>
          <a:p>
            <a:r>
              <a:rPr lang="zh-CN" altLang="en-US" sz="2400" dirty="0">
                <a:latin typeface="Microsoft YaHei" panose="020B0503020204020204" pitchFamily="34" charset="-122"/>
                <a:ea typeface="Microsoft YaHei" panose="020B0503020204020204" pitchFamily="34" charset="-122"/>
              </a:rPr>
              <a:t>假设有一个数组a[10]={3,2,1,4,5,6,7,10,9,8}需要构建二叉排序树。在没有学习平衡二叉树之前，根据二叉排序树的特性，我们通常会将它构建成</a:t>
            </a:r>
            <a:r>
              <a:rPr lang="en-US" altLang="zh-CN"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的样子。虽然它完全符合二叉排序树的定义，但是对这样高度达到8的二叉树来说，查找是非常不利的。</a:t>
            </a:r>
          </a:p>
        </p:txBody>
      </p:sp>
      <p:sp>
        <p:nvSpPr>
          <p:cNvPr id="11" name="矩形 10">
            <a:extLst>
              <a:ext uri="{FF2B5EF4-FFF2-40B4-BE49-F238E27FC236}">
                <a16:creationId xmlns:a16="http://schemas.microsoft.com/office/drawing/2014/main" id="{46992D50-99B9-6A40-A246-C9913F5BC3BB}"/>
              </a:ext>
            </a:extLst>
          </p:cNvPr>
          <p:cNvSpPr/>
          <p:nvPr/>
        </p:nvSpPr>
        <p:spPr>
          <a:xfrm>
            <a:off x="6932429" y="2090172"/>
            <a:ext cx="4274288" cy="1200329"/>
          </a:xfrm>
          <a:prstGeom prst="rect">
            <a:avLst/>
          </a:prstGeom>
        </p:spPr>
        <p:txBody>
          <a:bodyPr wrap="square">
            <a:spAutoFit/>
          </a:bodyPr>
          <a:lstStyle/>
          <a:p>
            <a:r>
              <a:rPr lang="zh-CN" altLang="en-US" sz="2400" dirty="0">
                <a:latin typeface="Microsoft YaHei" panose="020B0503020204020204" pitchFamily="34" charset="-122"/>
                <a:ea typeface="Microsoft YaHei" panose="020B0503020204020204" pitchFamily="34" charset="-122"/>
              </a:rPr>
              <a:t>“我们更期望能构建成如</a:t>
            </a:r>
            <a:r>
              <a:rPr lang="en-US" altLang="zh-CN"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的样子，高度为</a:t>
            </a:r>
            <a:r>
              <a:rPr lang="en-US" altLang="zh-CN" sz="2400" dirty="0">
                <a:latin typeface="Microsoft YaHei" panose="020B0503020204020204" pitchFamily="34" charset="-122"/>
                <a:ea typeface="Microsoft YaHei" panose="020B0503020204020204" pitchFamily="34" charset="-122"/>
              </a:rPr>
              <a:t>4</a:t>
            </a:r>
            <a:r>
              <a:rPr lang="zh-CN" altLang="en-US" sz="2400" dirty="0">
                <a:latin typeface="Microsoft YaHei" panose="020B0503020204020204" pitchFamily="34" charset="-122"/>
                <a:ea typeface="Microsoft YaHei" panose="020B0503020204020204" pitchFamily="34" charset="-122"/>
              </a:rPr>
              <a:t>的二叉排序树才可以提供高效的查找效率”</a:t>
            </a:r>
          </a:p>
        </p:txBody>
      </p:sp>
      <p:pic>
        <p:nvPicPr>
          <p:cNvPr id="5" name="图片 4">
            <a:extLst>
              <a:ext uri="{FF2B5EF4-FFF2-40B4-BE49-F238E27FC236}">
                <a16:creationId xmlns:a16="http://schemas.microsoft.com/office/drawing/2014/main" id="{8BCB347E-B4DF-E64C-ACD5-8B585A687207}"/>
              </a:ext>
            </a:extLst>
          </p:cNvPr>
          <p:cNvPicPr>
            <a:picLocks noChangeAspect="1"/>
          </p:cNvPicPr>
          <p:nvPr/>
        </p:nvPicPr>
        <p:blipFill>
          <a:blip r:embed="rId3"/>
          <a:stretch>
            <a:fillRect/>
          </a:stretch>
        </p:blipFill>
        <p:spPr>
          <a:xfrm>
            <a:off x="1227175" y="4096845"/>
            <a:ext cx="3683000" cy="2552700"/>
          </a:xfrm>
          <a:prstGeom prst="rect">
            <a:avLst/>
          </a:prstGeom>
        </p:spPr>
      </p:pic>
      <p:pic>
        <p:nvPicPr>
          <p:cNvPr id="13" name="图片 12">
            <a:extLst>
              <a:ext uri="{FF2B5EF4-FFF2-40B4-BE49-F238E27FC236}">
                <a16:creationId xmlns:a16="http://schemas.microsoft.com/office/drawing/2014/main" id="{0489E51F-347A-D343-B542-ADF45D459C9F}"/>
              </a:ext>
            </a:extLst>
          </p:cNvPr>
          <p:cNvPicPr>
            <a:picLocks noChangeAspect="1"/>
          </p:cNvPicPr>
          <p:nvPr/>
        </p:nvPicPr>
        <p:blipFill>
          <a:blip r:embed="rId4"/>
          <a:stretch>
            <a:fillRect/>
          </a:stretch>
        </p:blipFill>
        <p:spPr>
          <a:xfrm>
            <a:off x="7472327" y="4385757"/>
            <a:ext cx="3606800" cy="2235200"/>
          </a:xfrm>
          <a:prstGeom prst="rect">
            <a:avLst/>
          </a:prstGeom>
        </p:spPr>
      </p:pic>
      <p:pic>
        <p:nvPicPr>
          <p:cNvPr id="15" name="图形 14" descr="问号">
            <a:extLst>
              <a:ext uri="{FF2B5EF4-FFF2-40B4-BE49-F238E27FC236}">
                <a16:creationId xmlns:a16="http://schemas.microsoft.com/office/drawing/2014/main" id="{8FE7D8AB-C624-F34B-8308-CD4483439F6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38800" y="4496970"/>
            <a:ext cx="914400" cy="914400"/>
          </a:xfrm>
          <a:prstGeom prst="rect">
            <a:avLst/>
          </a:prstGeom>
        </p:spPr>
      </p:pic>
      <p:sp>
        <p:nvSpPr>
          <p:cNvPr id="17" name="右箭头 16">
            <a:extLst>
              <a:ext uri="{FF2B5EF4-FFF2-40B4-BE49-F238E27FC236}">
                <a16:creationId xmlns:a16="http://schemas.microsoft.com/office/drawing/2014/main" id="{9F203095-6A69-F446-9399-6037E4EC1DDE}"/>
              </a:ext>
            </a:extLst>
          </p:cNvPr>
          <p:cNvSpPr/>
          <p:nvPr/>
        </p:nvSpPr>
        <p:spPr>
          <a:xfrm>
            <a:off x="5662429" y="5310663"/>
            <a:ext cx="932121" cy="38277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accent2"/>
              </a:solidFill>
            </a:endParaRPr>
          </a:p>
        </p:txBody>
      </p:sp>
    </p:spTree>
    <p:extLst>
      <p:ext uri="{BB962C8B-B14F-4D97-AF65-F5344CB8AC3E}">
        <p14:creationId xmlns:p14="http://schemas.microsoft.com/office/powerpoint/2010/main" val="1111307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6" presetClass="entr" presetSubtype="16"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circle(in)">
                                      <p:cBhvr>
                                        <p:cTn id="19" dur="1000"/>
                                        <p:tgtEl>
                                          <p:spTgt spid="15"/>
                                        </p:tgtEl>
                                      </p:cBhvr>
                                    </p:animEffect>
                                  </p:childTnLst>
                                </p:cTn>
                              </p:par>
                              <p:par>
                                <p:cTn id="20" presetID="6" presetClass="entr" presetSubtype="16" fill="hold" grpId="0" nodeType="with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circle(in)">
                                      <p:cBhvr>
                                        <p:cTn id="22" dur="1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1" grpId="0"/>
      <p:bldP spid="17"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1084521" y="606571"/>
            <a:ext cx="971234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3.2.</a:t>
            </a:r>
            <a:r>
              <a:rPr kumimoji="1" lang="zh-CN" altLang="en-US" sz="4800" dirty="0">
                <a:latin typeface="Microsoft YaHei" panose="020B0503020204020204" pitchFamily="34" charset="-122"/>
                <a:ea typeface="Microsoft YaHei" panose="020B0503020204020204" pitchFamily="34" charset="-122"/>
              </a:rPr>
              <a:t> 平衡二叉树</a:t>
            </a:r>
            <a:r>
              <a:rPr kumimoji="1" lang="en-US" altLang="zh-CN" sz="4800" dirty="0">
                <a:latin typeface="Microsoft YaHei" panose="020B0503020204020204" pitchFamily="34" charset="-122"/>
                <a:ea typeface="Microsoft YaHei" panose="020B0503020204020204" pitchFamily="34" charset="-122"/>
              </a:rPr>
              <a:t>---</a:t>
            </a:r>
            <a:r>
              <a:rPr kumimoji="1" lang="zh-CN" altLang="en-US" sz="4800" dirty="0">
                <a:latin typeface="Microsoft YaHei" panose="020B0503020204020204" pitchFamily="34" charset="-122"/>
                <a:ea typeface="Microsoft YaHei" panose="020B0503020204020204" pitchFamily="34" charset="-122"/>
              </a:rPr>
              <a:t>平衡因子</a:t>
            </a:r>
          </a:p>
        </p:txBody>
      </p:sp>
      <p:sp>
        <p:nvSpPr>
          <p:cNvPr id="4" name="矩形 3">
            <a:extLst>
              <a:ext uri="{FF2B5EF4-FFF2-40B4-BE49-F238E27FC236}">
                <a16:creationId xmlns:a16="http://schemas.microsoft.com/office/drawing/2014/main" id="{055599DA-F156-5143-8966-174C59ADCA18}"/>
              </a:ext>
            </a:extLst>
          </p:cNvPr>
          <p:cNvSpPr/>
          <p:nvPr/>
        </p:nvSpPr>
        <p:spPr>
          <a:xfrm>
            <a:off x="942115" y="2087035"/>
            <a:ext cx="9997157" cy="1569660"/>
          </a:xfrm>
          <a:prstGeom prst="rect">
            <a:avLst/>
          </a:prstGeom>
        </p:spPr>
        <p:txBody>
          <a:bodyPr wrap="square">
            <a:spAutoFit/>
          </a:bodyPr>
          <a:lstStyle/>
          <a:p>
            <a:r>
              <a:rPr kumimoji="1" lang="zh-CN" altLang="en-US" sz="2400" dirty="0">
                <a:latin typeface="Microsoft YaHei" panose="020B0503020204020204" pitchFamily="34" charset="-122"/>
                <a:ea typeface="Microsoft YaHei" panose="020B0503020204020204" pitchFamily="34" charset="-122"/>
              </a:rPr>
              <a:t>我们将二叉树上结点的左子树深度减去右子树深度的值称为平衡因子</a:t>
            </a:r>
            <a:r>
              <a:rPr kumimoji="1" lang="en-US" altLang="zh-CN" sz="2400" dirty="0">
                <a:latin typeface="Microsoft YaHei" panose="020B0503020204020204" pitchFamily="34" charset="-122"/>
                <a:ea typeface="Microsoft YaHei" panose="020B0503020204020204" pitchFamily="34" charset="-122"/>
              </a:rPr>
              <a:t>BF</a:t>
            </a:r>
            <a:r>
              <a:rPr kumimoji="1" lang="zh-CN" altLang="en-US" sz="2400" dirty="0">
                <a:latin typeface="Microsoft YaHei" panose="020B0503020204020204" pitchFamily="34" charset="-122"/>
                <a:ea typeface="Microsoft YaHei" panose="020B0503020204020204" pitchFamily="34" charset="-122"/>
              </a:rPr>
              <a:t>（</a:t>
            </a:r>
            <a:r>
              <a:rPr kumimoji="1" lang="en-US" altLang="zh-CN" sz="2400" dirty="0">
                <a:latin typeface="Microsoft YaHei" panose="020B0503020204020204" pitchFamily="34" charset="-122"/>
                <a:ea typeface="Microsoft YaHei" panose="020B0503020204020204" pitchFamily="34" charset="-122"/>
              </a:rPr>
              <a:t>Balance Factor</a:t>
            </a:r>
            <a:r>
              <a:rPr kumimoji="1" lang="zh-CN" altLang="en-US" sz="2400" dirty="0">
                <a:latin typeface="Microsoft YaHei" panose="020B0503020204020204" pitchFamily="34" charset="-122"/>
                <a:ea typeface="Microsoft YaHei" panose="020B0503020204020204" pitchFamily="34" charset="-122"/>
              </a:rPr>
              <a:t>），那么平衡二叉树上所有结点的平衡因子只可能是</a:t>
            </a:r>
            <a:r>
              <a:rPr kumimoji="1" lang="en-US" altLang="zh-CN" sz="2400" dirty="0">
                <a:solidFill>
                  <a:schemeClr val="accent2"/>
                </a:solidFill>
                <a:latin typeface="Microsoft YaHei" panose="020B0503020204020204" pitchFamily="34" charset="-122"/>
                <a:ea typeface="Microsoft YaHei" panose="020B0503020204020204" pitchFamily="34" charset="-122"/>
              </a:rPr>
              <a:t>-1</a:t>
            </a:r>
            <a:r>
              <a:rPr kumimoji="1" lang="zh-CN" altLang="en-US" sz="2400" dirty="0">
                <a:solidFill>
                  <a:schemeClr val="accent2"/>
                </a:solidFill>
                <a:latin typeface="Microsoft YaHei" panose="020B0503020204020204" pitchFamily="34" charset="-122"/>
                <a:ea typeface="Microsoft YaHei" panose="020B0503020204020204" pitchFamily="34" charset="-122"/>
              </a:rPr>
              <a:t>、</a:t>
            </a:r>
            <a:r>
              <a:rPr kumimoji="1" lang="en-US" altLang="zh-CN" sz="2400" dirty="0">
                <a:solidFill>
                  <a:schemeClr val="accent2"/>
                </a:solidFill>
                <a:latin typeface="Microsoft YaHei" panose="020B0503020204020204" pitchFamily="34" charset="-122"/>
                <a:ea typeface="Microsoft YaHei" panose="020B0503020204020204" pitchFamily="34" charset="-122"/>
              </a:rPr>
              <a:t>0</a:t>
            </a:r>
            <a:r>
              <a:rPr kumimoji="1" lang="zh-CN" altLang="en-US" sz="2400" dirty="0">
                <a:solidFill>
                  <a:schemeClr val="accent2"/>
                </a:solidFill>
                <a:latin typeface="Microsoft YaHei" panose="020B0503020204020204" pitchFamily="34" charset="-122"/>
                <a:ea typeface="Microsoft YaHei" panose="020B0503020204020204" pitchFamily="34" charset="-122"/>
              </a:rPr>
              <a:t>和</a:t>
            </a:r>
            <a:r>
              <a:rPr kumimoji="1" lang="en-US" altLang="zh-CN" sz="2400" dirty="0">
                <a:solidFill>
                  <a:schemeClr val="accent2"/>
                </a:solidFill>
                <a:latin typeface="Microsoft YaHei" panose="020B0503020204020204" pitchFamily="34" charset="-122"/>
                <a:ea typeface="Microsoft YaHei" panose="020B0503020204020204" pitchFamily="34" charset="-122"/>
              </a:rPr>
              <a:t>1</a:t>
            </a:r>
            <a:r>
              <a:rPr kumimoji="1" lang="zh-CN" altLang="en-US" sz="2400" dirty="0">
                <a:latin typeface="Microsoft YaHei" panose="020B0503020204020204" pitchFamily="34" charset="-122"/>
                <a:ea typeface="Microsoft YaHei" panose="020B0503020204020204" pitchFamily="34" charset="-122"/>
              </a:rPr>
              <a:t>。只要二叉树上有一个结点的平衡因子的绝对值大于</a:t>
            </a:r>
            <a:r>
              <a:rPr kumimoji="1" lang="en-US" altLang="zh-CN" sz="2400" dirty="0">
                <a:latin typeface="Microsoft YaHei" panose="020B0503020204020204" pitchFamily="34" charset="-122"/>
                <a:ea typeface="Microsoft YaHei" panose="020B0503020204020204" pitchFamily="34" charset="-122"/>
              </a:rPr>
              <a:t>1</a:t>
            </a:r>
            <a:r>
              <a:rPr kumimoji="1" lang="zh-CN" altLang="en-US" sz="2400" dirty="0">
                <a:latin typeface="Microsoft YaHei" panose="020B0503020204020204" pitchFamily="34" charset="-122"/>
                <a:ea typeface="Microsoft YaHei" panose="020B0503020204020204" pitchFamily="34" charset="-122"/>
              </a:rPr>
              <a:t>，则该二叉树就是不平衡的</a:t>
            </a:r>
            <a:endParaRPr lang="zh-CN" altLang="en-US" sz="2400" dirty="0">
              <a:latin typeface="Microsoft YaHei" panose="020B0503020204020204" pitchFamily="34" charset="-122"/>
              <a:ea typeface="Microsoft YaHei" panose="020B0503020204020204" pitchFamily="34" charset="-122"/>
            </a:endParaRPr>
          </a:p>
        </p:txBody>
      </p:sp>
      <p:pic>
        <p:nvPicPr>
          <p:cNvPr id="5" name="图片 4">
            <a:extLst>
              <a:ext uri="{FF2B5EF4-FFF2-40B4-BE49-F238E27FC236}">
                <a16:creationId xmlns:a16="http://schemas.microsoft.com/office/drawing/2014/main" id="{282B90D6-2BFF-FA48-B235-B00134A4CA07}"/>
              </a:ext>
            </a:extLst>
          </p:cNvPr>
          <p:cNvPicPr>
            <a:picLocks noChangeAspect="1"/>
          </p:cNvPicPr>
          <p:nvPr/>
        </p:nvPicPr>
        <p:blipFill>
          <a:blip r:embed="rId3"/>
          <a:stretch>
            <a:fillRect/>
          </a:stretch>
        </p:blipFill>
        <p:spPr>
          <a:xfrm>
            <a:off x="3618295" y="3656695"/>
            <a:ext cx="4955409" cy="2928196"/>
          </a:xfrm>
          <a:prstGeom prst="rect">
            <a:avLst/>
          </a:prstGeom>
        </p:spPr>
      </p:pic>
    </p:spTree>
    <p:extLst>
      <p:ext uri="{BB962C8B-B14F-4D97-AF65-F5344CB8AC3E}">
        <p14:creationId xmlns:p14="http://schemas.microsoft.com/office/powerpoint/2010/main" val="186664730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1084521" y="606571"/>
            <a:ext cx="971234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3.2.</a:t>
            </a:r>
            <a:r>
              <a:rPr kumimoji="1" lang="zh-CN" altLang="en-US" sz="4800" dirty="0">
                <a:latin typeface="Microsoft YaHei" panose="020B0503020204020204" pitchFamily="34" charset="-122"/>
                <a:ea typeface="Microsoft YaHei" panose="020B0503020204020204" pitchFamily="34" charset="-122"/>
              </a:rPr>
              <a:t> 平衡二叉树</a:t>
            </a:r>
            <a:r>
              <a:rPr kumimoji="1" lang="en-US" altLang="zh-CN" sz="4800" dirty="0">
                <a:latin typeface="Microsoft YaHei" panose="020B0503020204020204" pitchFamily="34" charset="-122"/>
                <a:ea typeface="Microsoft YaHei" panose="020B0503020204020204" pitchFamily="34" charset="-122"/>
              </a:rPr>
              <a:t>---</a:t>
            </a:r>
            <a:r>
              <a:rPr kumimoji="1" lang="zh-CN" altLang="en-US" sz="4800" dirty="0">
                <a:latin typeface="Microsoft YaHei" panose="020B0503020204020204" pitchFamily="34" charset="-122"/>
                <a:ea typeface="Microsoft YaHei" panose="020B0503020204020204" pitchFamily="34" charset="-122"/>
              </a:rPr>
              <a:t>最小不平衡子树</a:t>
            </a:r>
          </a:p>
        </p:txBody>
      </p:sp>
      <p:sp>
        <p:nvSpPr>
          <p:cNvPr id="4" name="矩形 3">
            <a:extLst>
              <a:ext uri="{FF2B5EF4-FFF2-40B4-BE49-F238E27FC236}">
                <a16:creationId xmlns:a16="http://schemas.microsoft.com/office/drawing/2014/main" id="{055599DA-F156-5143-8966-174C59ADCA18}"/>
              </a:ext>
            </a:extLst>
          </p:cNvPr>
          <p:cNvSpPr/>
          <p:nvPr/>
        </p:nvSpPr>
        <p:spPr>
          <a:xfrm>
            <a:off x="942115" y="2087035"/>
            <a:ext cx="9997157" cy="830997"/>
          </a:xfrm>
          <a:prstGeom prst="rect">
            <a:avLst/>
          </a:prstGeom>
        </p:spPr>
        <p:txBody>
          <a:bodyPr wrap="square">
            <a:spAutoFit/>
          </a:bodyPr>
          <a:lstStyle/>
          <a:p>
            <a:r>
              <a:rPr lang="zh-CN" altLang="en-US" sz="2400" dirty="0">
                <a:latin typeface="Microsoft YaHei" panose="020B0503020204020204" pitchFamily="34" charset="-122"/>
                <a:ea typeface="Microsoft YaHei" panose="020B0503020204020204" pitchFamily="34" charset="-122"/>
              </a:rPr>
              <a:t>距离插入结点最近的，且平衡因子的绝对值大于</a:t>
            </a:r>
            <a:r>
              <a:rPr lang="en-US" altLang="zh-CN" sz="2400" dirty="0">
                <a:latin typeface="Microsoft YaHei" panose="020B0503020204020204" pitchFamily="34" charset="-122"/>
                <a:ea typeface="Microsoft YaHei" panose="020B0503020204020204" pitchFamily="34" charset="-122"/>
              </a:rPr>
              <a:t>1</a:t>
            </a:r>
            <a:r>
              <a:rPr lang="zh-CN" altLang="en-US" sz="2400" dirty="0">
                <a:latin typeface="Microsoft YaHei" panose="020B0503020204020204" pitchFamily="34" charset="-122"/>
                <a:ea typeface="Microsoft YaHei" panose="020B0503020204020204" pitchFamily="34" charset="-122"/>
              </a:rPr>
              <a:t>的结点为根的子树，我们称为最小不平衡子树。</a:t>
            </a:r>
          </a:p>
        </p:txBody>
      </p:sp>
      <p:pic>
        <p:nvPicPr>
          <p:cNvPr id="2" name="图片 1">
            <a:extLst>
              <a:ext uri="{FF2B5EF4-FFF2-40B4-BE49-F238E27FC236}">
                <a16:creationId xmlns:a16="http://schemas.microsoft.com/office/drawing/2014/main" id="{1F7AEC15-6174-9145-A14B-D288B5E4C08E}"/>
              </a:ext>
            </a:extLst>
          </p:cNvPr>
          <p:cNvPicPr>
            <a:picLocks noChangeAspect="1"/>
          </p:cNvPicPr>
          <p:nvPr/>
        </p:nvPicPr>
        <p:blipFill>
          <a:blip r:embed="rId3"/>
          <a:stretch>
            <a:fillRect/>
          </a:stretch>
        </p:blipFill>
        <p:spPr>
          <a:xfrm>
            <a:off x="3111103" y="3197274"/>
            <a:ext cx="6075427" cy="3382197"/>
          </a:xfrm>
          <a:prstGeom prst="rect">
            <a:avLst/>
          </a:prstGeom>
        </p:spPr>
      </p:pic>
      <p:sp>
        <p:nvSpPr>
          <p:cNvPr id="6" name="文本框 5">
            <a:extLst>
              <a:ext uri="{FF2B5EF4-FFF2-40B4-BE49-F238E27FC236}">
                <a16:creationId xmlns:a16="http://schemas.microsoft.com/office/drawing/2014/main" id="{C9626C51-D087-884B-8A57-830EFA1A3971}"/>
              </a:ext>
            </a:extLst>
          </p:cNvPr>
          <p:cNvSpPr txBox="1"/>
          <p:nvPr/>
        </p:nvSpPr>
        <p:spPr>
          <a:xfrm>
            <a:off x="942115" y="4309301"/>
            <a:ext cx="1695397" cy="923330"/>
          </a:xfrm>
          <a:prstGeom prst="rect">
            <a:avLst/>
          </a:prstGeom>
          <a:solidFill>
            <a:schemeClr val="accent2"/>
          </a:solidFill>
        </p:spPr>
        <p:txBody>
          <a:bodyPr wrap="square" rtlCol="0">
            <a:spAutoFit/>
          </a:bodyPr>
          <a:lstStyle/>
          <a:p>
            <a:r>
              <a:rPr kumimoji="1" lang="zh-CN" altLang="en-US" dirty="0">
                <a:solidFill>
                  <a:schemeClr val="bg1"/>
                </a:solidFill>
              </a:rPr>
              <a:t>数字代表此结点左右子树高度差的绝对值</a:t>
            </a:r>
          </a:p>
        </p:txBody>
      </p:sp>
      <p:cxnSp>
        <p:nvCxnSpPr>
          <p:cNvPr id="8" name="直线箭头连接符 7">
            <a:extLst>
              <a:ext uri="{FF2B5EF4-FFF2-40B4-BE49-F238E27FC236}">
                <a16:creationId xmlns:a16="http://schemas.microsoft.com/office/drawing/2014/main" id="{06090E30-6136-334D-91F4-3342C64DF513}"/>
              </a:ext>
            </a:extLst>
          </p:cNvPr>
          <p:cNvCxnSpPr/>
          <p:nvPr/>
        </p:nvCxnSpPr>
        <p:spPr>
          <a:xfrm>
            <a:off x="2658140" y="4888372"/>
            <a:ext cx="221157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B8A47F10-71F2-4F48-A001-2A70D28D45F6}"/>
              </a:ext>
            </a:extLst>
          </p:cNvPr>
          <p:cNvSpPr txBox="1"/>
          <p:nvPr/>
        </p:nvSpPr>
        <p:spPr>
          <a:xfrm>
            <a:off x="9462977" y="4104167"/>
            <a:ext cx="2211572" cy="3693319"/>
          </a:xfrm>
          <a:prstGeom prst="rect">
            <a:avLst/>
          </a:prstGeom>
          <a:noFill/>
        </p:spPr>
        <p:txBody>
          <a:bodyPr wrap="square" rtlCol="0">
            <a:spAutoFit/>
          </a:bodyPr>
          <a:lstStyle/>
          <a:p>
            <a:r>
              <a:rPr kumimoji="1" lang="zh-CN" altLang="en-US" dirty="0"/>
              <a:t>“我们将二叉树上结点的左子树深度减去右子树深度的值称为平衡因子</a:t>
            </a:r>
            <a:r>
              <a:rPr kumimoji="1" lang="en-US" altLang="zh-CN" dirty="0"/>
              <a:t>BF</a:t>
            </a:r>
            <a:r>
              <a:rPr kumimoji="1" lang="zh-CN" altLang="en-US" dirty="0"/>
              <a:t>（</a:t>
            </a:r>
            <a:r>
              <a:rPr kumimoji="1" lang="en-US" altLang="zh-CN" dirty="0"/>
              <a:t>Balance Factor</a:t>
            </a:r>
            <a:r>
              <a:rPr kumimoji="1" lang="zh-CN" altLang="en-US" dirty="0"/>
              <a:t>），那么平衡二叉树上所有结点的平衡因子只可能是</a:t>
            </a:r>
            <a:r>
              <a:rPr kumimoji="1" lang="en-US" altLang="zh-CN" dirty="0"/>
              <a:t>-1</a:t>
            </a:r>
            <a:r>
              <a:rPr kumimoji="1" lang="zh-CN" altLang="en-US" dirty="0"/>
              <a:t>、</a:t>
            </a:r>
            <a:r>
              <a:rPr kumimoji="1" lang="en-US" altLang="zh-CN" dirty="0"/>
              <a:t>0</a:t>
            </a:r>
            <a:r>
              <a:rPr kumimoji="1" lang="zh-CN" altLang="en-US" dirty="0"/>
              <a:t>和</a:t>
            </a:r>
            <a:r>
              <a:rPr kumimoji="1" lang="en-US" altLang="zh-CN" dirty="0"/>
              <a:t>1</a:t>
            </a:r>
            <a:r>
              <a:rPr kumimoji="1" lang="zh-CN" altLang="en-US" dirty="0"/>
              <a:t>。只要二叉树上有一个结点的平衡因子的绝对值大于</a:t>
            </a:r>
            <a:r>
              <a:rPr kumimoji="1" lang="en-US" altLang="zh-CN" dirty="0"/>
              <a:t>1</a:t>
            </a:r>
            <a:r>
              <a:rPr kumimoji="1" lang="zh-CN" altLang="en-US" dirty="0"/>
              <a:t>，则该二叉树就是不平衡的。</a:t>
            </a:r>
          </a:p>
        </p:txBody>
      </p:sp>
    </p:spTree>
    <p:extLst>
      <p:ext uri="{BB962C8B-B14F-4D97-AF65-F5344CB8AC3E}">
        <p14:creationId xmlns:p14="http://schemas.microsoft.com/office/powerpoint/2010/main" val="2092882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1084521" y="606571"/>
            <a:ext cx="971234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3.2.</a:t>
            </a:r>
            <a:r>
              <a:rPr kumimoji="1" lang="zh-CN" altLang="en-US" sz="4800" dirty="0">
                <a:latin typeface="Microsoft YaHei" panose="020B0503020204020204" pitchFamily="34" charset="-122"/>
                <a:ea typeface="Microsoft YaHei" panose="020B0503020204020204" pitchFamily="34" charset="-122"/>
              </a:rPr>
              <a:t> 平衡二叉树构建思路</a:t>
            </a:r>
          </a:p>
        </p:txBody>
      </p:sp>
      <p:sp>
        <p:nvSpPr>
          <p:cNvPr id="4" name="矩形 3">
            <a:extLst>
              <a:ext uri="{FF2B5EF4-FFF2-40B4-BE49-F238E27FC236}">
                <a16:creationId xmlns:a16="http://schemas.microsoft.com/office/drawing/2014/main" id="{055599DA-F156-5143-8966-174C59ADCA18}"/>
              </a:ext>
            </a:extLst>
          </p:cNvPr>
          <p:cNvSpPr/>
          <p:nvPr/>
        </p:nvSpPr>
        <p:spPr>
          <a:xfrm>
            <a:off x="1531726" y="2363480"/>
            <a:ext cx="9265141" cy="2797048"/>
          </a:xfrm>
          <a:prstGeom prst="rect">
            <a:avLst/>
          </a:prstGeom>
        </p:spPr>
        <p:txBody>
          <a:bodyPr wrap="square">
            <a:spAutoFit/>
          </a:bodyPr>
          <a:lstStyle/>
          <a:p>
            <a:pPr>
              <a:lnSpc>
                <a:spcPct val="150000"/>
              </a:lnSpc>
            </a:pPr>
            <a:r>
              <a:rPr lang="zh-CN" altLang="en-US" sz="2400" dirty="0">
                <a:latin typeface="Microsoft YaHei" panose="020B0503020204020204" pitchFamily="34" charset="-122"/>
                <a:ea typeface="Microsoft YaHei" panose="020B0503020204020204" pitchFamily="34" charset="-122"/>
              </a:rPr>
              <a:t>平衡二叉树构建的基本思想就是在构建二叉排序树的过程中，每当插入一个结点时，先检查是否因插入而破坏了树的平衡性，若是，则找出最小不平衡子树。在保持二叉排序树特性的前提下，调整最小不平衡子树中各结点之间的链接关系，进行相应的旋转，使之成为新的平衡子树。</a:t>
            </a:r>
          </a:p>
        </p:txBody>
      </p:sp>
    </p:spTree>
    <p:extLst>
      <p:ext uri="{BB962C8B-B14F-4D97-AF65-F5344CB8AC3E}">
        <p14:creationId xmlns:p14="http://schemas.microsoft.com/office/powerpoint/2010/main" val="391510716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1084521" y="606571"/>
            <a:ext cx="971234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3.2.</a:t>
            </a:r>
            <a:r>
              <a:rPr kumimoji="1" lang="zh-CN" altLang="en-US" sz="4800" dirty="0">
                <a:latin typeface="Microsoft YaHei" panose="020B0503020204020204" pitchFamily="34" charset="-122"/>
                <a:ea typeface="Microsoft YaHei" panose="020B0503020204020204" pitchFamily="34" charset="-122"/>
              </a:rPr>
              <a:t> 平衡二叉树</a:t>
            </a:r>
          </a:p>
        </p:txBody>
      </p:sp>
      <p:sp>
        <p:nvSpPr>
          <p:cNvPr id="5" name="文本框 4">
            <a:extLst>
              <a:ext uri="{FF2B5EF4-FFF2-40B4-BE49-F238E27FC236}">
                <a16:creationId xmlns:a16="http://schemas.microsoft.com/office/drawing/2014/main" id="{80CF9616-D8D2-3B49-B8D0-4FACCA265A04}"/>
              </a:ext>
            </a:extLst>
          </p:cNvPr>
          <p:cNvSpPr txBox="1"/>
          <p:nvPr/>
        </p:nvSpPr>
        <p:spPr>
          <a:xfrm>
            <a:off x="1896140" y="2020186"/>
            <a:ext cx="8399720" cy="830997"/>
          </a:xfrm>
          <a:prstGeom prst="rect">
            <a:avLst/>
          </a:prstGeom>
          <a:noFill/>
        </p:spPr>
        <p:txBody>
          <a:bodyPr wrap="square" rtlCol="0">
            <a:spAutoFit/>
          </a:bodyPr>
          <a:lstStyle/>
          <a:p>
            <a:r>
              <a:rPr kumimoji="1" lang="zh-CN" altLang="en-US" sz="2400" dirty="0">
                <a:latin typeface="Microsoft YaHei" panose="020B0503020204020204" pitchFamily="34" charset="-122"/>
                <a:ea typeface="Microsoft YaHei" panose="020B0503020204020204" pitchFamily="34" charset="-122"/>
              </a:rPr>
              <a:t>我们以数组</a:t>
            </a:r>
            <a:r>
              <a:rPr kumimoji="1" lang="en-US" altLang="zh-CN" sz="2400" dirty="0">
                <a:latin typeface="Microsoft YaHei" panose="020B0503020204020204" pitchFamily="34" charset="-122"/>
                <a:ea typeface="Microsoft YaHei" panose="020B0503020204020204" pitchFamily="34" charset="-122"/>
              </a:rPr>
              <a:t>a[10]={3,2,1,4,5,6,7,10,9,8}</a:t>
            </a:r>
            <a:r>
              <a:rPr kumimoji="1" lang="zh-CN" altLang="en-US" sz="2400" dirty="0">
                <a:latin typeface="Microsoft YaHei" panose="020B0503020204020204" pitchFamily="34" charset="-122"/>
                <a:ea typeface="Microsoft YaHei" panose="020B0503020204020204" pitchFamily="34" charset="-122"/>
              </a:rPr>
              <a:t> 为例创建一棵平衡二叉树</a:t>
            </a:r>
          </a:p>
        </p:txBody>
      </p:sp>
      <p:pic>
        <p:nvPicPr>
          <p:cNvPr id="7" name="图片 6">
            <a:extLst>
              <a:ext uri="{FF2B5EF4-FFF2-40B4-BE49-F238E27FC236}">
                <a16:creationId xmlns:a16="http://schemas.microsoft.com/office/drawing/2014/main" id="{E750F966-D634-EC4B-8BC4-631FFE0688E9}"/>
              </a:ext>
            </a:extLst>
          </p:cNvPr>
          <p:cNvPicPr>
            <a:picLocks noChangeAspect="1"/>
          </p:cNvPicPr>
          <p:nvPr/>
        </p:nvPicPr>
        <p:blipFill>
          <a:blip r:embed="rId3"/>
          <a:stretch>
            <a:fillRect/>
          </a:stretch>
        </p:blipFill>
        <p:spPr>
          <a:xfrm>
            <a:off x="1577753" y="3429000"/>
            <a:ext cx="4826000" cy="2476500"/>
          </a:xfrm>
          <a:prstGeom prst="rect">
            <a:avLst/>
          </a:prstGeom>
        </p:spPr>
      </p:pic>
      <p:sp>
        <p:nvSpPr>
          <p:cNvPr id="9" name="文本框 8">
            <a:extLst>
              <a:ext uri="{FF2B5EF4-FFF2-40B4-BE49-F238E27FC236}">
                <a16:creationId xmlns:a16="http://schemas.microsoft.com/office/drawing/2014/main" id="{BD8358CE-7DAE-F34A-B925-81374B38D2BE}"/>
              </a:ext>
            </a:extLst>
          </p:cNvPr>
          <p:cNvSpPr txBox="1"/>
          <p:nvPr/>
        </p:nvSpPr>
        <p:spPr>
          <a:xfrm>
            <a:off x="2948762" y="6022458"/>
            <a:ext cx="2083981" cy="830997"/>
          </a:xfrm>
          <a:prstGeom prst="rect">
            <a:avLst/>
          </a:prstGeom>
          <a:solidFill>
            <a:schemeClr val="accent2"/>
          </a:solidFill>
        </p:spPr>
        <p:txBody>
          <a:bodyPr wrap="square" rtlCol="0">
            <a:spAutoFit/>
          </a:bodyPr>
          <a:lstStyle/>
          <a:p>
            <a:r>
              <a:rPr kumimoji="1" lang="zh-CN" altLang="en-US" sz="2400" dirty="0">
                <a:solidFill>
                  <a:schemeClr val="bg1"/>
                </a:solidFill>
                <a:latin typeface="Microsoft YaHei" panose="020B0503020204020204" pitchFamily="34" charset="-122"/>
                <a:ea typeface="Microsoft YaHei" panose="020B0503020204020204" pitchFamily="34" charset="-122"/>
              </a:rPr>
              <a:t>插入</a:t>
            </a:r>
            <a:r>
              <a:rPr kumimoji="1" lang="en-US" altLang="zh-CN" sz="2400" dirty="0">
                <a:solidFill>
                  <a:schemeClr val="bg1"/>
                </a:solidFill>
                <a:latin typeface="Microsoft YaHei" panose="020B0503020204020204" pitchFamily="34" charset="-122"/>
                <a:ea typeface="Microsoft YaHei" panose="020B0503020204020204" pitchFamily="34" charset="-122"/>
              </a:rPr>
              <a:t>3</a:t>
            </a:r>
            <a:r>
              <a:rPr kumimoji="1" lang="zh-CN" altLang="en-US" sz="2400" dirty="0">
                <a:solidFill>
                  <a:schemeClr val="bg1"/>
                </a:solidFill>
                <a:latin typeface="Microsoft YaHei" panose="020B0503020204020204" pitchFamily="34" charset="-122"/>
                <a:ea typeface="Microsoft YaHei" panose="020B0503020204020204" pitchFamily="34" charset="-122"/>
              </a:rPr>
              <a:t>的时候需要调整</a:t>
            </a:r>
          </a:p>
        </p:txBody>
      </p:sp>
      <p:pic>
        <p:nvPicPr>
          <p:cNvPr id="10" name="图片 9">
            <a:extLst>
              <a:ext uri="{FF2B5EF4-FFF2-40B4-BE49-F238E27FC236}">
                <a16:creationId xmlns:a16="http://schemas.microsoft.com/office/drawing/2014/main" id="{6A15FE05-B8B3-1C41-A083-081F202B22E0}"/>
              </a:ext>
            </a:extLst>
          </p:cNvPr>
          <p:cNvPicPr>
            <a:picLocks noChangeAspect="1"/>
          </p:cNvPicPr>
          <p:nvPr/>
        </p:nvPicPr>
        <p:blipFill>
          <a:blip r:embed="rId4"/>
          <a:stretch>
            <a:fillRect/>
          </a:stretch>
        </p:blipFill>
        <p:spPr>
          <a:xfrm>
            <a:off x="7825067" y="3429000"/>
            <a:ext cx="2971800" cy="2247900"/>
          </a:xfrm>
          <a:prstGeom prst="rect">
            <a:avLst/>
          </a:prstGeom>
        </p:spPr>
      </p:pic>
      <p:sp>
        <p:nvSpPr>
          <p:cNvPr id="11" name="文本框 10">
            <a:extLst>
              <a:ext uri="{FF2B5EF4-FFF2-40B4-BE49-F238E27FC236}">
                <a16:creationId xmlns:a16="http://schemas.microsoft.com/office/drawing/2014/main" id="{B7FCFC8A-0A11-3644-AC1B-832C5C55D7F9}"/>
              </a:ext>
            </a:extLst>
          </p:cNvPr>
          <p:cNvSpPr txBox="1"/>
          <p:nvPr/>
        </p:nvSpPr>
        <p:spPr>
          <a:xfrm>
            <a:off x="8268976" y="5975383"/>
            <a:ext cx="2083981" cy="830997"/>
          </a:xfrm>
          <a:prstGeom prst="rect">
            <a:avLst/>
          </a:prstGeom>
          <a:solidFill>
            <a:schemeClr val="accent2"/>
          </a:solidFill>
        </p:spPr>
        <p:txBody>
          <a:bodyPr wrap="square" rtlCol="0">
            <a:spAutoFit/>
          </a:bodyPr>
          <a:lstStyle/>
          <a:p>
            <a:r>
              <a:rPr kumimoji="1" lang="zh-CN" altLang="en-US" sz="2400" dirty="0">
                <a:solidFill>
                  <a:schemeClr val="bg1"/>
                </a:solidFill>
                <a:latin typeface="Microsoft YaHei" panose="020B0503020204020204" pitchFamily="34" charset="-122"/>
                <a:ea typeface="Microsoft YaHei" panose="020B0503020204020204" pitchFamily="34" charset="-122"/>
              </a:rPr>
              <a:t>插入</a:t>
            </a:r>
            <a:r>
              <a:rPr kumimoji="1" lang="en-US" altLang="zh-CN" sz="2400" dirty="0">
                <a:solidFill>
                  <a:schemeClr val="bg1"/>
                </a:solidFill>
                <a:latin typeface="Microsoft YaHei" panose="020B0503020204020204" pitchFamily="34" charset="-122"/>
                <a:ea typeface="Microsoft YaHei" panose="020B0503020204020204" pitchFamily="34" charset="-122"/>
              </a:rPr>
              <a:t>4</a:t>
            </a:r>
            <a:r>
              <a:rPr kumimoji="1" lang="zh-CN" altLang="en-US" sz="2400" dirty="0">
                <a:solidFill>
                  <a:schemeClr val="bg1"/>
                </a:solidFill>
                <a:latin typeface="Microsoft YaHei" panose="020B0503020204020204" pitchFamily="34" charset="-122"/>
                <a:ea typeface="Microsoft YaHei" panose="020B0503020204020204" pitchFamily="34" charset="-122"/>
              </a:rPr>
              <a:t>的时候不需要调整</a:t>
            </a:r>
          </a:p>
        </p:txBody>
      </p:sp>
    </p:spTree>
    <p:extLst>
      <p:ext uri="{BB962C8B-B14F-4D97-AF65-F5344CB8AC3E}">
        <p14:creationId xmlns:p14="http://schemas.microsoft.com/office/powerpoint/2010/main" val="169432867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1084521" y="606571"/>
            <a:ext cx="971234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3.2.</a:t>
            </a:r>
            <a:r>
              <a:rPr kumimoji="1" lang="zh-CN" altLang="en-US" sz="4800" dirty="0">
                <a:latin typeface="Microsoft YaHei" panose="020B0503020204020204" pitchFamily="34" charset="-122"/>
                <a:ea typeface="Microsoft YaHei" panose="020B0503020204020204" pitchFamily="34" charset="-122"/>
              </a:rPr>
              <a:t> 平衡二叉树</a:t>
            </a:r>
          </a:p>
        </p:txBody>
      </p:sp>
      <p:sp>
        <p:nvSpPr>
          <p:cNvPr id="5" name="文本框 4">
            <a:extLst>
              <a:ext uri="{FF2B5EF4-FFF2-40B4-BE49-F238E27FC236}">
                <a16:creationId xmlns:a16="http://schemas.microsoft.com/office/drawing/2014/main" id="{80CF9616-D8D2-3B49-B8D0-4FACCA265A04}"/>
              </a:ext>
            </a:extLst>
          </p:cNvPr>
          <p:cNvSpPr txBox="1"/>
          <p:nvPr/>
        </p:nvSpPr>
        <p:spPr>
          <a:xfrm>
            <a:off x="1896140" y="2020186"/>
            <a:ext cx="8399720" cy="830997"/>
          </a:xfrm>
          <a:prstGeom prst="rect">
            <a:avLst/>
          </a:prstGeom>
          <a:noFill/>
        </p:spPr>
        <p:txBody>
          <a:bodyPr wrap="square" rtlCol="0">
            <a:spAutoFit/>
          </a:bodyPr>
          <a:lstStyle/>
          <a:p>
            <a:r>
              <a:rPr kumimoji="1" lang="zh-CN" altLang="en-US" sz="2400" dirty="0">
                <a:latin typeface="Microsoft YaHei" panose="020B0503020204020204" pitchFamily="34" charset="-122"/>
                <a:ea typeface="Microsoft YaHei" panose="020B0503020204020204" pitchFamily="34" charset="-122"/>
              </a:rPr>
              <a:t>我们以数组</a:t>
            </a:r>
            <a:r>
              <a:rPr kumimoji="1" lang="en-US" altLang="zh-CN" sz="2400" dirty="0">
                <a:latin typeface="Microsoft YaHei" panose="020B0503020204020204" pitchFamily="34" charset="-122"/>
                <a:ea typeface="Microsoft YaHei" panose="020B0503020204020204" pitchFamily="34" charset="-122"/>
              </a:rPr>
              <a:t>a[10]={3,2,1,4,5,6,7,10,9,8}</a:t>
            </a:r>
            <a:r>
              <a:rPr kumimoji="1" lang="zh-CN" altLang="en-US" sz="2400" dirty="0">
                <a:latin typeface="Microsoft YaHei" panose="020B0503020204020204" pitchFamily="34" charset="-122"/>
                <a:ea typeface="Microsoft YaHei" panose="020B0503020204020204" pitchFamily="34" charset="-122"/>
              </a:rPr>
              <a:t> 为例创建一棵平衡二叉树</a:t>
            </a:r>
          </a:p>
        </p:txBody>
      </p:sp>
      <p:sp>
        <p:nvSpPr>
          <p:cNvPr id="9" name="文本框 8">
            <a:extLst>
              <a:ext uri="{FF2B5EF4-FFF2-40B4-BE49-F238E27FC236}">
                <a16:creationId xmlns:a16="http://schemas.microsoft.com/office/drawing/2014/main" id="{BD8358CE-7DAE-F34A-B925-81374B38D2BE}"/>
              </a:ext>
            </a:extLst>
          </p:cNvPr>
          <p:cNvSpPr txBox="1"/>
          <p:nvPr/>
        </p:nvSpPr>
        <p:spPr>
          <a:xfrm>
            <a:off x="2037906" y="6027003"/>
            <a:ext cx="2083981" cy="830997"/>
          </a:xfrm>
          <a:prstGeom prst="rect">
            <a:avLst/>
          </a:prstGeom>
          <a:solidFill>
            <a:schemeClr val="accent2"/>
          </a:solidFill>
        </p:spPr>
        <p:txBody>
          <a:bodyPr wrap="square" rtlCol="0">
            <a:spAutoFit/>
          </a:bodyPr>
          <a:lstStyle/>
          <a:p>
            <a:r>
              <a:rPr kumimoji="1" lang="zh-CN" altLang="en-US" sz="2400" dirty="0">
                <a:solidFill>
                  <a:schemeClr val="bg1"/>
                </a:solidFill>
                <a:latin typeface="Microsoft YaHei" panose="020B0503020204020204" pitchFamily="34" charset="-122"/>
                <a:ea typeface="Microsoft YaHei" panose="020B0503020204020204" pitchFamily="34" charset="-122"/>
              </a:rPr>
              <a:t>插入</a:t>
            </a:r>
            <a:r>
              <a:rPr kumimoji="1" lang="en-US" altLang="zh-CN" sz="2400" dirty="0">
                <a:solidFill>
                  <a:schemeClr val="bg1"/>
                </a:solidFill>
                <a:latin typeface="Microsoft YaHei" panose="020B0503020204020204" pitchFamily="34" charset="-122"/>
                <a:ea typeface="Microsoft YaHei" panose="020B0503020204020204" pitchFamily="34" charset="-122"/>
              </a:rPr>
              <a:t>5</a:t>
            </a:r>
            <a:r>
              <a:rPr kumimoji="1" lang="zh-CN" altLang="en-US" sz="2400" dirty="0">
                <a:solidFill>
                  <a:schemeClr val="bg1"/>
                </a:solidFill>
                <a:latin typeface="Microsoft YaHei" panose="020B0503020204020204" pitchFamily="34" charset="-122"/>
                <a:ea typeface="Microsoft YaHei" panose="020B0503020204020204" pitchFamily="34" charset="-122"/>
              </a:rPr>
              <a:t>的时候需要调整</a:t>
            </a:r>
          </a:p>
        </p:txBody>
      </p:sp>
      <p:sp>
        <p:nvSpPr>
          <p:cNvPr id="11" name="文本框 10">
            <a:extLst>
              <a:ext uri="{FF2B5EF4-FFF2-40B4-BE49-F238E27FC236}">
                <a16:creationId xmlns:a16="http://schemas.microsoft.com/office/drawing/2014/main" id="{B7FCFC8A-0A11-3644-AC1B-832C5C55D7F9}"/>
              </a:ext>
            </a:extLst>
          </p:cNvPr>
          <p:cNvSpPr txBox="1"/>
          <p:nvPr/>
        </p:nvSpPr>
        <p:spPr>
          <a:xfrm>
            <a:off x="8268976" y="5975383"/>
            <a:ext cx="2083981" cy="830997"/>
          </a:xfrm>
          <a:prstGeom prst="rect">
            <a:avLst/>
          </a:prstGeom>
          <a:solidFill>
            <a:schemeClr val="accent2"/>
          </a:solidFill>
        </p:spPr>
        <p:txBody>
          <a:bodyPr wrap="square" rtlCol="0">
            <a:spAutoFit/>
          </a:bodyPr>
          <a:lstStyle/>
          <a:p>
            <a:r>
              <a:rPr kumimoji="1" lang="zh-CN" altLang="en-US" sz="2400" dirty="0">
                <a:solidFill>
                  <a:schemeClr val="bg1"/>
                </a:solidFill>
                <a:latin typeface="Microsoft YaHei" panose="020B0503020204020204" pitchFamily="34" charset="-122"/>
                <a:ea typeface="Microsoft YaHei" panose="020B0503020204020204" pitchFamily="34" charset="-122"/>
              </a:rPr>
              <a:t>插入</a:t>
            </a:r>
            <a:r>
              <a:rPr kumimoji="1" lang="en-US" altLang="zh-CN" sz="2400" dirty="0">
                <a:solidFill>
                  <a:schemeClr val="bg1"/>
                </a:solidFill>
                <a:latin typeface="Microsoft YaHei" panose="020B0503020204020204" pitchFamily="34" charset="-122"/>
                <a:ea typeface="Microsoft YaHei" panose="020B0503020204020204" pitchFamily="34" charset="-122"/>
              </a:rPr>
              <a:t>6</a:t>
            </a:r>
            <a:r>
              <a:rPr kumimoji="1" lang="zh-CN" altLang="en-US" sz="2400" dirty="0">
                <a:solidFill>
                  <a:schemeClr val="bg1"/>
                </a:solidFill>
                <a:latin typeface="Microsoft YaHei" panose="020B0503020204020204" pitchFamily="34" charset="-122"/>
                <a:ea typeface="Microsoft YaHei" panose="020B0503020204020204" pitchFamily="34" charset="-122"/>
              </a:rPr>
              <a:t>的时候不需要调整</a:t>
            </a:r>
          </a:p>
        </p:txBody>
      </p:sp>
      <p:pic>
        <p:nvPicPr>
          <p:cNvPr id="2" name="图片 1">
            <a:extLst>
              <a:ext uri="{FF2B5EF4-FFF2-40B4-BE49-F238E27FC236}">
                <a16:creationId xmlns:a16="http://schemas.microsoft.com/office/drawing/2014/main" id="{61A2E774-BA3D-214E-BD09-5E185B46101B}"/>
              </a:ext>
            </a:extLst>
          </p:cNvPr>
          <p:cNvPicPr>
            <a:picLocks noChangeAspect="1"/>
          </p:cNvPicPr>
          <p:nvPr/>
        </p:nvPicPr>
        <p:blipFill>
          <a:blip r:embed="rId3"/>
          <a:stretch>
            <a:fillRect/>
          </a:stretch>
        </p:blipFill>
        <p:spPr>
          <a:xfrm>
            <a:off x="522472" y="3675800"/>
            <a:ext cx="5091519" cy="2062769"/>
          </a:xfrm>
          <a:prstGeom prst="rect">
            <a:avLst/>
          </a:prstGeom>
        </p:spPr>
      </p:pic>
      <p:pic>
        <p:nvPicPr>
          <p:cNvPr id="4" name="图片 3">
            <a:extLst>
              <a:ext uri="{FF2B5EF4-FFF2-40B4-BE49-F238E27FC236}">
                <a16:creationId xmlns:a16="http://schemas.microsoft.com/office/drawing/2014/main" id="{E7C84E5A-87ED-1A43-AEBE-829C7CA4300F}"/>
              </a:ext>
            </a:extLst>
          </p:cNvPr>
          <p:cNvPicPr>
            <a:picLocks noChangeAspect="1"/>
          </p:cNvPicPr>
          <p:nvPr/>
        </p:nvPicPr>
        <p:blipFill>
          <a:blip r:embed="rId4"/>
          <a:stretch>
            <a:fillRect/>
          </a:stretch>
        </p:blipFill>
        <p:spPr>
          <a:xfrm>
            <a:off x="6578010" y="3635836"/>
            <a:ext cx="5368259" cy="2240382"/>
          </a:xfrm>
          <a:prstGeom prst="rect">
            <a:avLst/>
          </a:prstGeom>
        </p:spPr>
      </p:pic>
    </p:spTree>
    <p:extLst>
      <p:ext uri="{BB962C8B-B14F-4D97-AF65-F5344CB8AC3E}">
        <p14:creationId xmlns:p14="http://schemas.microsoft.com/office/powerpoint/2010/main" val="347482315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1084521" y="606571"/>
            <a:ext cx="971234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3.2.</a:t>
            </a:r>
            <a:r>
              <a:rPr kumimoji="1" lang="zh-CN" altLang="en-US" sz="4800" dirty="0">
                <a:latin typeface="Microsoft YaHei" panose="020B0503020204020204" pitchFamily="34" charset="-122"/>
                <a:ea typeface="Microsoft YaHei" panose="020B0503020204020204" pitchFamily="34" charset="-122"/>
              </a:rPr>
              <a:t> 平衡二叉树</a:t>
            </a:r>
          </a:p>
        </p:txBody>
      </p:sp>
      <p:sp>
        <p:nvSpPr>
          <p:cNvPr id="5" name="文本框 4">
            <a:extLst>
              <a:ext uri="{FF2B5EF4-FFF2-40B4-BE49-F238E27FC236}">
                <a16:creationId xmlns:a16="http://schemas.microsoft.com/office/drawing/2014/main" id="{80CF9616-D8D2-3B49-B8D0-4FACCA265A04}"/>
              </a:ext>
            </a:extLst>
          </p:cNvPr>
          <p:cNvSpPr txBox="1"/>
          <p:nvPr/>
        </p:nvSpPr>
        <p:spPr>
          <a:xfrm>
            <a:off x="1896140" y="2020186"/>
            <a:ext cx="8399720" cy="830997"/>
          </a:xfrm>
          <a:prstGeom prst="rect">
            <a:avLst/>
          </a:prstGeom>
          <a:noFill/>
        </p:spPr>
        <p:txBody>
          <a:bodyPr wrap="square" rtlCol="0">
            <a:spAutoFit/>
          </a:bodyPr>
          <a:lstStyle/>
          <a:p>
            <a:r>
              <a:rPr kumimoji="1" lang="zh-CN" altLang="en-US" sz="2400" dirty="0">
                <a:latin typeface="Microsoft YaHei" panose="020B0503020204020204" pitchFamily="34" charset="-122"/>
                <a:ea typeface="Microsoft YaHei" panose="020B0503020204020204" pitchFamily="34" charset="-122"/>
              </a:rPr>
              <a:t>我们以数组</a:t>
            </a:r>
            <a:r>
              <a:rPr kumimoji="1" lang="en-US" altLang="zh-CN" sz="2400" dirty="0">
                <a:latin typeface="Microsoft YaHei" panose="020B0503020204020204" pitchFamily="34" charset="-122"/>
                <a:ea typeface="Microsoft YaHei" panose="020B0503020204020204" pitchFamily="34" charset="-122"/>
              </a:rPr>
              <a:t>a[10]={3,2,1,4,5,6,7,10,9,8}</a:t>
            </a:r>
            <a:r>
              <a:rPr kumimoji="1" lang="zh-CN" altLang="en-US" sz="2400" dirty="0">
                <a:latin typeface="Microsoft YaHei" panose="020B0503020204020204" pitchFamily="34" charset="-122"/>
                <a:ea typeface="Microsoft YaHei" panose="020B0503020204020204" pitchFamily="34" charset="-122"/>
              </a:rPr>
              <a:t> 为例创建一棵平衡二叉树</a:t>
            </a:r>
          </a:p>
        </p:txBody>
      </p:sp>
      <p:sp>
        <p:nvSpPr>
          <p:cNvPr id="9" name="文本框 8">
            <a:extLst>
              <a:ext uri="{FF2B5EF4-FFF2-40B4-BE49-F238E27FC236}">
                <a16:creationId xmlns:a16="http://schemas.microsoft.com/office/drawing/2014/main" id="{BD8358CE-7DAE-F34A-B925-81374B38D2BE}"/>
              </a:ext>
            </a:extLst>
          </p:cNvPr>
          <p:cNvSpPr txBox="1"/>
          <p:nvPr/>
        </p:nvSpPr>
        <p:spPr>
          <a:xfrm>
            <a:off x="2845981" y="6027003"/>
            <a:ext cx="2083981" cy="830997"/>
          </a:xfrm>
          <a:prstGeom prst="rect">
            <a:avLst/>
          </a:prstGeom>
          <a:solidFill>
            <a:schemeClr val="accent2"/>
          </a:solidFill>
        </p:spPr>
        <p:txBody>
          <a:bodyPr wrap="square" rtlCol="0">
            <a:spAutoFit/>
          </a:bodyPr>
          <a:lstStyle/>
          <a:p>
            <a:r>
              <a:rPr kumimoji="1" lang="zh-CN" altLang="en-US" sz="2400" dirty="0">
                <a:solidFill>
                  <a:schemeClr val="bg1"/>
                </a:solidFill>
                <a:latin typeface="Microsoft YaHei" panose="020B0503020204020204" pitchFamily="34" charset="-122"/>
                <a:ea typeface="Microsoft YaHei" panose="020B0503020204020204" pitchFamily="34" charset="-122"/>
              </a:rPr>
              <a:t>插入</a:t>
            </a:r>
            <a:r>
              <a:rPr kumimoji="1" lang="en-US" altLang="zh-CN" sz="2400" dirty="0">
                <a:solidFill>
                  <a:schemeClr val="bg1"/>
                </a:solidFill>
                <a:latin typeface="Microsoft YaHei" panose="020B0503020204020204" pitchFamily="34" charset="-122"/>
                <a:ea typeface="Microsoft YaHei" panose="020B0503020204020204" pitchFamily="34" charset="-122"/>
              </a:rPr>
              <a:t>7</a:t>
            </a:r>
            <a:r>
              <a:rPr kumimoji="1" lang="zh-CN" altLang="en-US" sz="2400" dirty="0">
                <a:solidFill>
                  <a:schemeClr val="bg1"/>
                </a:solidFill>
                <a:latin typeface="Microsoft YaHei" panose="020B0503020204020204" pitchFamily="34" charset="-122"/>
                <a:ea typeface="Microsoft YaHei" panose="020B0503020204020204" pitchFamily="34" charset="-122"/>
              </a:rPr>
              <a:t>的时候需要调整</a:t>
            </a:r>
          </a:p>
        </p:txBody>
      </p:sp>
      <p:pic>
        <p:nvPicPr>
          <p:cNvPr id="7" name="图片 6">
            <a:extLst>
              <a:ext uri="{FF2B5EF4-FFF2-40B4-BE49-F238E27FC236}">
                <a16:creationId xmlns:a16="http://schemas.microsoft.com/office/drawing/2014/main" id="{D8396078-DBBB-F646-853D-CB2E0CB837DB}"/>
              </a:ext>
            </a:extLst>
          </p:cNvPr>
          <p:cNvPicPr>
            <a:picLocks noChangeAspect="1"/>
          </p:cNvPicPr>
          <p:nvPr/>
        </p:nvPicPr>
        <p:blipFill>
          <a:blip r:embed="rId4"/>
          <a:stretch>
            <a:fillRect/>
          </a:stretch>
        </p:blipFill>
        <p:spPr>
          <a:xfrm>
            <a:off x="230372" y="3601629"/>
            <a:ext cx="5865628" cy="2087593"/>
          </a:xfrm>
          <a:prstGeom prst="rect">
            <a:avLst/>
          </a:prstGeom>
        </p:spPr>
      </p:pic>
      <p:sp>
        <p:nvSpPr>
          <p:cNvPr id="10" name="文本框 9">
            <a:extLst>
              <a:ext uri="{FF2B5EF4-FFF2-40B4-BE49-F238E27FC236}">
                <a16:creationId xmlns:a16="http://schemas.microsoft.com/office/drawing/2014/main" id="{18F021CA-FABC-9D4F-883E-FB509E920032}"/>
              </a:ext>
            </a:extLst>
          </p:cNvPr>
          <p:cNvSpPr txBox="1"/>
          <p:nvPr/>
        </p:nvSpPr>
        <p:spPr>
          <a:xfrm>
            <a:off x="8764773" y="6159532"/>
            <a:ext cx="2083981" cy="461665"/>
          </a:xfrm>
          <a:prstGeom prst="rect">
            <a:avLst/>
          </a:prstGeom>
          <a:solidFill>
            <a:schemeClr val="accent2"/>
          </a:solidFill>
        </p:spPr>
        <p:txBody>
          <a:bodyPr wrap="square" rtlCol="0">
            <a:spAutoFit/>
          </a:bodyPr>
          <a:lstStyle/>
          <a:p>
            <a:r>
              <a:rPr kumimoji="1" lang="zh-CN" altLang="en-US" sz="2400" dirty="0">
                <a:solidFill>
                  <a:schemeClr val="bg1"/>
                </a:solidFill>
                <a:latin typeface="Microsoft YaHei" panose="020B0503020204020204" pitchFamily="34" charset="-122"/>
                <a:ea typeface="Microsoft YaHei" panose="020B0503020204020204" pitchFamily="34" charset="-122"/>
              </a:rPr>
              <a:t>插入</a:t>
            </a:r>
            <a:r>
              <a:rPr kumimoji="1" lang="en-US" altLang="zh-CN" sz="2400" dirty="0">
                <a:solidFill>
                  <a:schemeClr val="bg1"/>
                </a:solidFill>
                <a:latin typeface="Microsoft YaHei" panose="020B0503020204020204" pitchFamily="34" charset="-122"/>
                <a:ea typeface="Microsoft YaHei" panose="020B0503020204020204" pitchFamily="34" charset="-122"/>
              </a:rPr>
              <a:t>10</a:t>
            </a:r>
            <a:endParaRPr kumimoji="1" lang="zh-CN" altLang="en-US" sz="2400" dirty="0">
              <a:solidFill>
                <a:schemeClr val="bg1"/>
              </a:solidFill>
              <a:latin typeface="Microsoft YaHei" panose="020B0503020204020204" pitchFamily="34" charset="-122"/>
              <a:ea typeface="Microsoft YaHei" panose="020B0503020204020204" pitchFamily="34" charset="-122"/>
            </a:endParaRPr>
          </a:p>
        </p:txBody>
      </p:sp>
      <p:pic>
        <p:nvPicPr>
          <p:cNvPr id="12" name="图片 11">
            <a:extLst>
              <a:ext uri="{FF2B5EF4-FFF2-40B4-BE49-F238E27FC236}">
                <a16:creationId xmlns:a16="http://schemas.microsoft.com/office/drawing/2014/main" id="{7E6A8EE1-D074-7443-8B34-CAB2917EAE74}"/>
              </a:ext>
            </a:extLst>
          </p:cNvPr>
          <p:cNvPicPr>
            <a:picLocks noChangeAspect="1"/>
          </p:cNvPicPr>
          <p:nvPr/>
        </p:nvPicPr>
        <p:blipFill>
          <a:blip r:embed="rId5"/>
          <a:stretch>
            <a:fillRect/>
          </a:stretch>
        </p:blipFill>
        <p:spPr>
          <a:xfrm>
            <a:off x="7591647" y="3527825"/>
            <a:ext cx="3632200" cy="2235200"/>
          </a:xfrm>
          <a:prstGeom prst="rect">
            <a:avLst/>
          </a:prstGeom>
        </p:spPr>
      </p:pic>
    </p:spTree>
    <p:extLst>
      <p:ext uri="{BB962C8B-B14F-4D97-AF65-F5344CB8AC3E}">
        <p14:creationId xmlns:p14="http://schemas.microsoft.com/office/powerpoint/2010/main" val="32569647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844992FA-4651-EE45-B93D-9054DF668EB3}"/>
              </a:ext>
            </a:extLst>
          </p:cNvPr>
          <p:cNvPicPr>
            <a:picLocks noChangeAspect="1"/>
          </p:cNvPicPr>
          <p:nvPr/>
        </p:nvPicPr>
        <p:blipFill>
          <a:blip r:embed="rId4"/>
          <a:stretch>
            <a:fillRect/>
          </a:stretch>
        </p:blipFill>
        <p:spPr>
          <a:xfrm>
            <a:off x="5998932" y="1669947"/>
            <a:ext cx="6193068" cy="5188053"/>
          </a:xfrm>
          <a:prstGeom prst="rect">
            <a:avLst/>
          </a:prstGeom>
        </p:spPr>
      </p:pic>
      <p:sp>
        <p:nvSpPr>
          <p:cNvPr id="2" name="文本框 1">
            <a:extLst>
              <a:ext uri="{FF2B5EF4-FFF2-40B4-BE49-F238E27FC236}">
                <a16:creationId xmlns:a16="http://schemas.microsoft.com/office/drawing/2014/main" id="{FEF86E44-D411-DA42-8945-3CEFCAF50379}"/>
              </a:ext>
            </a:extLst>
          </p:cNvPr>
          <p:cNvSpPr txBox="1"/>
          <p:nvPr/>
        </p:nvSpPr>
        <p:spPr>
          <a:xfrm>
            <a:off x="467832" y="2828260"/>
            <a:ext cx="5231219" cy="2243050"/>
          </a:xfrm>
          <a:prstGeom prst="rect">
            <a:avLst/>
          </a:prstGeom>
          <a:noFill/>
        </p:spPr>
        <p:txBody>
          <a:bodyPr wrap="square" rtlCol="0">
            <a:spAutoFit/>
          </a:bodyPr>
          <a:lstStyle/>
          <a:p>
            <a:pPr>
              <a:lnSpc>
                <a:spcPct val="150000"/>
              </a:lnSpc>
            </a:pPr>
            <a:r>
              <a:rPr kumimoji="1" lang="zh-CN" altLang="en-US" sz="2400" b="1" u="sng" dirty="0">
                <a:latin typeface="Microsoft YaHei" panose="020B0503020204020204" pitchFamily="34" charset="-122"/>
                <a:ea typeface="Microsoft YaHei" panose="020B0503020204020204" pitchFamily="34" charset="-122"/>
              </a:rPr>
              <a:t>查找表</a:t>
            </a:r>
            <a:r>
              <a:rPr kumimoji="1" lang="zh-CN" altLang="en-US" sz="2400" dirty="0">
                <a:latin typeface="Microsoft YaHei" panose="020B0503020204020204" pitchFamily="34" charset="-122"/>
                <a:ea typeface="Microsoft YaHei" panose="020B0503020204020204" pitchFamily="34" charset="-122"/>
              </a:rPr>
              <a:t>：知乎中，有“</a:t>
            </a:r>
            <a:r>
              <a:rPr kumimoji="1" lang="en-US" altLang="zh-CN" sz="2400" dirty="0">
                <a:latin typeface="Microsoft YaHei" panose="020B0503020204020204" pitchFamily="34" charset="-122"/>
                <a:ea typeface="Microsoft YaHei" panose="020B0503020204020204" pitchFamily="34" charset="-122"/>
              </a:rPr>
              <a:t>java</a:t>
            </a:r>
            <a:r>
              <a:rPr kumimoji="1" lang="zh-CN" altLang="en-US" sz="2400" dirty="0">
                <a:latin typeface="Microsoft YaHei" panose="020B0503020204020204" pitchFamily="34" charset="-122"/>
                <a:ea typeface="Microsoft YaHei" panose="020B0503020204020204" pitchFamily="34" charset="-122"/>
              </a:rPr>
              <a:t>学习路线”关键字的所有页面</a:t>
            </a:r>
            <a:endParaRPr kumimoji="1" lang="en-US" altLang="zh-CN" sz="2400" dirty="0">
              <a:latin typeface="Microsoft YaHei" panose="020B0503020204020204" pitchFamily="34" charset="-122"/>
              <a:ea typeface="Microsoft YaHei" panose="020B0503020204020204" pitchFamily="34" charset="-122"/>
            </a:endParaRPr>
          </a:p>
          <a:p>
            <a:pPr>
              <a:lnSpc>
                <a:spcPct val="150000"/>
              </a:lnSpc>
            </a:pPr>
            <a:endParaRPr kumimoji="1" lang="en-US" altLang="zh-CN" sz="2400" dirty="0">
              <a:latin typeface="Microsoft YaHei" panose="020B0503020204020204" pitchFamily="34" charset="-122"/>
              <a:ea typeface="Microsoft YaHei" panose="020B0503020204020204" pitchFamily="34" charset="-122"/>
            </a:endParaRPr>
          </a:p>
          <a:p>
            <a:pPr>
              <a:lnSpc>
                <a:spcPct val="150000"/>
              </a:lnSpc>
            </a:pPr>
            <a:r>
              <a:rPr kumimoji="1" lang="zh-CN" altLang="en-US" sz="2400" b="1" u="sng" dirty="0">
                <a:latin typeface="Microsoft YaHei" panose="020B0503020204020204" pitchFamily="34" charset="-122"/>
                <a:ea typeface="Microsoft YaHei" panose="020B0503020204020204" pitchFamily="34" charset="-122"/>
              </a:rPr>
              <a:t>关键字</a:t>
            </a:r>
            <a:r>
              <a:rPr kumimoji="1" lang="zh-CN" altLang="en-US" sz="2400" dirty="0">
                <a:latin typeface="Microsoft YaHei" panose="020B0503020204020204" pitchFamily="34" charset="-122"/>
                <a:ea typeface="Microsoft YaHei" panose="020B0503020204020204" pitchFamily="34" charset="-122"/>
              </a:rPr>
              <a:t>：</a:t>
            </a:r>
            <a:r>
              <a:rPr kumimoji="1" lang="en-US" altLang="zh-CN" sz="2400" dirty="0">
                <a:latin typeface="Microsoft YaHei" panose="020B0503020204020204" pitchFamily="34" charset="-122"/>
                <a:ea typeface="Microsoft YaHei" panose="020B0503020204020204" pitchFamily="34" charset="-122"/>
              </a:rPr>
              <a:t>java</a:t>
            </a:r>
            <a:r>
              <a:rPr kumimoji="1" lang="zh-CN" altLang="en-US" sz="2400" dirty="0">
                <a:latin typeface="Microsoft YaHei" panose="020B0503020204020204" pitchFamily="34" charset="-122"/>
                <a:ea typeface="Microsoft YaHei" panose="020B0503020204020204" pitchFamily="34" charset="-122"/>
              </a:rPr>
              <a:t>学习路线</a:t>
            </a:r>
          </a:p>
        </p:txBody>
      </p:sp>
    </p:spTree>
    <p:extLst>
      <p:ext uri="{BB962C8B-B14F-4D97-AF65-F5344CB8AC3E}">
        <p14:creationId xmlns:p14="http://schemas.microsoft.com/office/powerpoint/2010/main" val="29099679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1084521" y="606571"/>
            <a:ext cx="971234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3.2.</a:t>
            </a:r>
            <a:r>
              <a:rPr kumimoji="1" lang="zh-CN" altLang="en-US" sz="4800" dirty="0">
                <a:latin typeface="Microsoft YaHei" panose="020B0503020204020204" pitchFamily="34" charset="-122"/>
                <a:ea typeface="Microsoft YaHei" panose="020B0503020204020204" pitchFamily="34" charset="-122"/>
              </a:rPr>
              <a:t> 平衡二叉树 插入</a:t>
            </a:r>
            <a:r>
              <a:rPr kumimoji="1" lang="en-US" altLang="zh-CN" sz="4800">
                <a:latin typeface="Microsoft YaHei" panose="020B0503020204020204" pitchFamily="34" charset="-122"/>
                <a:ea typeface="Microsoft YaHei" panose="020B0503020204020204" pitchFamily="34" charset="-122"/>
              </a:rPr>
              <a:t>9</a:t>
            </a:r>
            <a:endParaRPr kumimoji="1" lang="zh-CN" altLang="en-US" sz="4800" dirty="0">
              <a:latin typeface="Microsoft YaHei" panose="020B0503020204020204" pitchFamily="34" charset="-122"/>
              <a:ea typeface="Microsoft YaHei" panose="020B0503020204020204" pitchFamily="34" charset="-122"/>
            </a:endParaRPr>
          </a:p>
        </p:txBody>
      </p:sp>
      <p:sp>
        <p:nvSpPr>
          <p:cNvPr id="5" name="文本框 4">
            <a:extLst>
              <a:ext uri="{FF2B5EF4-FFF2-40B4-BE49-F238E27FC236}">
                <a16:creationId xmlns:a16="http://schemas.microsoft.com/office/drawing/2014/main" id="{80CF9616-D8D2-3B49-B8D0-4FACCA265A04}"/>
              </a:ext>
            </a:extLst>
          </p:cNvPr>
          <p:cNvSpPr txBox="1"/>
          <p:nvPr/>
        </p:nvSpPr>
        <p:spPr>
          <a:xfrm>
            <a:off x="1896140" y="2020186"/>
            <a:ext cx="8399720" cy="830997"/>
          </a:xfrm>
          <a:prstGeom prst="rect">
            <a:avLst/>
          </a:prstGeom>
          <a:noFill/>
        </p:spPr>
        <p:txBody>
          <a:bodyPr wrap="square" rtlCol="0">
            <a:spAutoFit/>
          </a:bodyPr>
          <a:lstStyle/>
          <a:p>
            <a:r>
              <a:rPr kumimoji="1" lang="zh-CN" altLang="en-US" sz="2400" dirty="0">
                <a:latin typeface="Microsoft YaHei" panose="020B0503020204020204" pitchFamily="34" charset="-122"/>
                <a:ea typeface="Microsoft YaHei" panose="020B0503020204020204" pitchFamily="34" charset="-122"/>
              </a:rPr>
              <a:t>我们以数组</a:t>
            </a:r>
            <a:r>
              <a:rPr kumimoji="1" lang="en-US" altLang="zh-CN" sz="2400" dirty="0">
                <a:latin typeface="Microsoft YaHei" panose="020B0503020204020204" pitchFamily="34" charset="-122"/>
                <a:ea typeface="Microsoft YaHei" panose="020B0503020204020204" pitchFamily="34" charset="-122"/>
              </a:rPr>
              <a:t>a[10]={3,2,1,4,5,6,7,10,9,8}</a:t>
            </a:r>
            <a:r>
              <a:rPr kumimoji="1" lang="zh-CN" altLang="en-US" sz="2400" dirty="0">
                <a:latin typeface="Microsoft YaHei" panose="020B0503020204020204" pitchFamily="34" charset="-122"/>
                <a:ea typeface="Microsoft YaHei" panose="020B0503020204020204" pitchFamily="34" charset="-122"/>
              </a:rPr>
              <a:t> 为例创建一棵平衡二叉树</a:t>
            </a:r>
          </a:p>
        </p:txBody>
      </p:sp>
      <p:pic>
        <p:nvPicPr>
          <p:cNvPr id="4" name="图片 3">
            <a:extLst>
              <a:ext uri="{FF2B5EF4-FFF2-40B4-BE49-F238E27FC236}">
                <a16:creationId xmlns:a16="http://schemas.microsoft.com/office/drawing/2014/main" id="{22A9DBA6-699B-0547-B9F7-B9771CA3F7AF}"/>
              </a:ext>
            </a:extLst>
          </p:cNvPr>
          <p:cNvPicPr>
            <a:picLocks noChangeAspect="1"/>
          </p:cNvPicPr>
          <p:nvPr/>
        </p:nvPicPr>
        <p:blipFill>
          <a:blip r:embed="rId4"/>
          <a:stretch>
            <a:fillRect/>
          </a:stretch>
        </p:blipFill>
        <p:spPr>
          <a:xfrm>
            <a:off x="1998921" y="2851183"/>
            <a:ext cx="4423144" cy="3018309"/>
          </a:xfrm>
          <a:prstGeom prst="rect">
            <a:avLst/>
          </a:prstGeom>
        </p:spPr>
      </p:pic>
      <p:sp>
        <p:nvSpPr>
          <p:cNvPr id="8" name="文本框 7">
            <a:extLst>
              <a:ext uri="{FF2B5EF4-FFF2-40B4-BE49-F238E27FC236}">
                <a16:creationId xmlns:a16="http://schemas.microsoft.com/office/drawing/2014/main" id="{501AB703-AE68-6040-B593-9A00C497845A}"/>
              </a:ext>
            </a:extLst>
          </p:cNvPr>
          <p:cNvSpPr txBox="1"/>
          <p:nvPr/>
        </p:nvSpPr>
        <p:spPr>
          <a:xfrm>
            <a:off x="2750289" y="6251429"/>
            <a:ext cx="3012558" cy="461665"/>
          </a:xfrm>
          <a:prstGeom prst="rect">
            <a:avLst/>
          </a:prstGeom>
          <a:solidFill>
            <a:schemeClr val="accent2"/>
          </a:solidFill>
        </p:spPr>
        <p:txBody>
          <a:bodyPr wrap="square" rtlCol="0">
            <a:spAutoFit/>
          </a:bodyPr>
          <a:lstStyle/>
          <a:p>
            <a:r>
              <a:rPr kumimoji="1" lang="zh-CN" altLang="en-US" sz="2400" dirty="0">
                <a:solidFill>
                  <a:schemeClr val="bg1"/>
                </a:solidFill>
                <a:latin typeface="Microsoft YaHei" panose="020B0503020204020204" pitchFamily="34" charset="-122"/>
                <a:ea typeface="Microsoft YaHei" panose="020B0503020204020204" pitchFamily="34" charset="-122"/>
              </a:rPr>
              <a:t>插入</a:t>
            </a:r>
            <a:r>
              <a:rPr kumimoji="1" lang="en-US" altLang="zh-CN" sz="2400" dirty="0">
                <a:solidFill>
                  <a:schemeClr val="bg1"/>
                </a:solidFill>
                <a:latin typeface="Microsoft YaHei" panose="020B0503020204020204" pitchFamily="34" charset="-122"/>
                <a:ea typeface="Microsoft YaHei" panose="020B0503020204020204" pitchFamily="34" charset="-122"/>
              </a:rPr>
              <a:t>9</a:t>
            </a:r>
            <a:r>
              <a:rPr kumimoji="1" lang="zh-CN" altLang="en-US" sz="2400" dirty="0">
                <a:solidFill>
                  <a:schemeClr val="bg1"/>
                </a:solidFill>
                <a:latin typeface="Microsoft YaHei" panose="020B0503020204020204" pitchFamily="34" charset="-122"/>
                <a:ea typeface="Microsoft YaHei" panose="020B0503020204020204" pitchFamily="34" charset="-122"/>
              </a:rPr>
              <a:t>需要特殊调整</a:t>
            </a:r>
          </a:p>
        </p:txBody>
      </p:sp>
      <p:sp>
        <p:nvSpPr>
          <p:cNvPr id="6" name="文本框 5">
            <a:extLst>
              <a:ext uri="{FF2B5EF4-FFF2-40B4-BE49-F238E27FC236}">
                <a16:creationId xmlns:a16="http://schemas.microsoft.com/office/drawing/2014/main" id="{7CDAE518-0DFA-9449-911F-23DADBB009C0}"/>
              </a:ext>
            </a:extLst>
          </p:cNvPr>
          <p:cNvSpPr txBox="1"/>
          <p:nvPr/>
        </p:nvSpPr>
        <p:spPr>
          <a:xfrm>
            <a:off x="7634177" y="3253563"/>
            <a:ext cx="3934046" cy="3046988"/>
          </a:xfrm>
          <a:prstGeom prst="rect">
            <a:avLst/>
          </a:prstGeom>
          <a:noFill/>
        </p:spPr>
        <p:txBody>
          <a:bodyPr wrap="square" rtlCol="0">
            <a:spAutoFit/>
          </a:bodyPr>
          <a:lstStyle/>
          <a:p>
            <a:r>
              <a:rPr kumimoji="1" lang="zh-CN" altLang="en-US" sz="2400" dirty="0">
                <a:latin typeface="Microsoft YaHei" panose="020B0503020204020204" pitchFamily="34" charset="-122"/>
                <a:ea typeface="Microsoft YaHei" panose="020B0503020204020204" pitchFamily="34" charset="-122"/>
              </a:rPr>
              <a:t>仔细观察</a:t>
            </a:r>
            <a:r>
              <a:rPr kumimoji="1" lang="en-US" altLang="zh-CN" sz="2400" dirty="0">
                <a:latin typeface="Microsoft YaHei" panose="020B0503020204020204" pitchFamily="34" charset="-122"/>
                <a:ea typeface="Microsoft YaHei" panose="020B0503020204020204" pitchFamily="34" charset="-122"/>
              </a:rPr>
              <a:t>👈</a:t>
            </a:r>
            <a:r>
              <a:rPr kumimoji="1" lang="zh-CN" altLang="en-US" sz="2400" dirty="0">
                <a:latin typeface="Microsoft YaHei" panose="020B0503020204020204" pitchFamily="34" charset="-122"/>
                <a:ea typeface="Microsoft YaHei" panose="020B0503020204020204" pitchFamily="34" charset="-122"/>
              </a:rPr>
              <a:t>图，发现根本原因在于结点</a:t>
            </a:r>
            <a:r>
              <a:rPr kumimoji="1" lang="en-US" altLang="zh-CN" sz="2400" dirty="0">
                <a:latin typeface="Microsoft YaHei" panose="020B0503020204020204" pitchFamily="34" charset="-122"/>
                <a:ea typeface="Microsoft YaHei" panose="020B0503020204020204" pitchFamily="34" charset="-122"/>
              </a:rPr>
              <a:t>7</a:t>
            </a:r>
            <a:r>
              <a:rPr kumimoji="1" lang="zh-CN" altLang="en-US" sz="2400" dirty="0">
                <a:latin typeface="Microsoft YaHei" panose="020B0503020204020204" pitchFamily="34" charset="-122"/>
                <a:ea typeface="Microsoft YaHei" panose="020B0503020204020204" pitchFamily="34" charset="-122"/>
              </a:rPr>
              <a:t>的</a:t>
            </a:r>
            <a:r>
              <a:rPr kumimoji="1" lang="en-US" altLang="zh-CN" sz="2400" dirty="0">
                <a:latin typeface="Microsoft YaHei" panose="020B0503020204020204" pitchFamily="34" charset="-122"/>
                <a:ea typeface="Microsoft YaHei" panose="020B0503020204020204" pitchFamily="34" charset="-122"/>
              </a:rPr>
              <a:t>BF</a:t>
            </a:r>
            <a:r>
              <a:rPr kumimoji="1" lang="zh-CN" altLang="en-US" sz="2400" dirty="0">
                <a:latin typeface="Microsoft YaHei" panose="020B0503020204020204" pitchFamily="34" charset="-122"/>
                <a:ea typeface="Microsoft YaHei" panose="020B0503020204020204" pitchFamily="34" charset="-122"/>
              </a:rPr>
              <a:t>是</a:t>
            </a:r>
            <a:r>
              <a:rPr kumimoji="1" lang="en-US" altLang="zh-CN" sz="2400" dirty="0">
                <a:latin typeface="Microsoft YaHei" panose="020B0503020204020204" pitchFamily="34" charset="-122"/>
                <a:ea typeface="Microsoft YaHei" panose="020B0503020204020204" pitchFamily="34" charset="-122"/>
              </a:rPr>
              <a:t>-2</a:t>
            </a:r>
            <a:r>
              <a:rPr kumimoji="1" lang="zh-CN" altLang="en-US" sz="2400" dirty="0">
                <a:latin typeface="Microsoft YaHei" panose="020B0503020204020204" pitchFamily="34" charset="-122"/>
                <a:ea typeface="Microsoft YaHei" panose="020B0503020204020204" pitchFamily="34" charset="-122"/>
              </a:rPr>
              <a:t>，而结点</a:t>
            </a:r>
            <a:r>
              <a:rPr kumimoji="1" lang="en-US" altLang="zh-CN" sz="2400" dirty="0">
                <a:latin typeface="Microsoft YaHei" panose="020B0503020204020204" pitchFamily="34" charset="-122"/>
                <a:ea typeface="Microsoft YaHei" panose="020B0503020204020204" pitchFamily="34" charset="-122"/>
              </a:rPr>
              <a:t>10</a:t>
            </a:r>
            <a:r>
              <a:rPr kumimoji="1" lang="zh-CN" altLang="en-US" sz="2400" dirty="0">
                <a:latin typeface="Microsoft YaHei" panose="020B0503020204020204" pitchFamily="34" charset="-122"/>
                <a:ea typeface="Microsoft YaHei" panose="020B0503020204020204" pitchFamily="34" charset="-122"/>
              </a:rPr>
              <a:t>的</a:t>
            </a:r>
            <a:r>
              <a:rPr kumimoji="1" lang="en-US" altLang="zh-CN" sz="2400" dirty="0">
                <a:latin typeface="Microsoft YaHei" panose="020B0503020204020204" pitchFamily="34" charset="-122"/>
                <a:ea typeface="Microsoft YaHei" panose="020B0503020204020204" pitchFamily="34" charset="-122"/>
              </a:rPr>
              <a:t>BF</a:t>
            </a:r>
            <a:r>
              <a:rPr kumimoji="1" lang="zh-CN" altLang="en-US" sz="2400" dirty="0">
                <a:latin typeface="Microsoft YaHei" panose="020B0503020204020204" pitchFamily="34" charset="-122"/>
                <a:ea typeface="Microsoft YaHei" panose="020B0503020204020204" pitchFamily="34" charset="-122"/>
              </a:rPr>
              <a:t>是</a:t>
            </a:r>
            <a:r>
              <a:rPr kumimoji="1" lang="en-US" altLang="zh-CN" sz="2400" dirty="0">
                <a:latin typeface="Microsoft YaHei" panose="020B0503020204020204" pitchFamily="34" charset="-122"/>
                <a:ea typeface="Microsoft YaHei" panose="020B0503020204020204" pitchFamily="34" charset="-122"/>
              </a:rPr>
              <a:t>1</a:t>
            </a:r>
            <a:r>
              <a:rPr kumimoji="1" lang="zh-CN" altLang="en-US" sz="2400" dirty="0">
                <a:latin typeface="Microsoft YaHei" panose="020B0503020204020204" pitchFamily="34" charset="-122"/>
                <a:ea typeface="Microsoft YaHei" panose="020B0503020204020204" pitchFamily="34" charset="-122"/>
              </a:rPr>
              <a:t>，也就是说，它们俩一正一负，符号并不统一，而前面的几次旋转，无论左还是右旋，最小不平衡子树的根结点与它的子结点符号都是相同的</a:t>
            </a:r>
          </a:p>
        </p:txBody>
      </p:sp>
    </p:spTree>
    <p:extLst>
      <p:ext uri="{BB962C8B-B14F-4D97-AF65-F5344CB8AC3E}">
        <p14:creationId xmlns:p14="http://schemas.microsoft.com/office/powerpoint/2010/main" val="103980766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1084521" y="606571"/>
            <a:ext cx="971234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3.2.</a:t>
            </a:r>
            <a:r>
              <a:rPr kumimoji="1" lang="zh-CN" altLang="en-US" sz="4800" dirty="0">
                <a:latin typeface="Microsoft YaHei" panose="020B0503020204020204" pitchFamily="34" charset="-122"/>
                <a:ea typeface="Microsoft YaHei" panose="020B0503020204020204" pitchFamily="34" charset="-122"/>
              </a:rPr>
              <a:t> 平衡二叉树</a:t>
            </a:r>
          </a:p>
        </p:txBody>
      </p:sp>
      <p:sp>
        <p:nvSpPr>
          <p:cNvPr id="5" name="文本框 4">
            <a:extLst>
              <a:ext uri="{FF2B5EF4-FFF2-40B4-BE49-F238E27FC236}">
                <a16:creationId xmlns:a16="http://schemas.microsoft.com/office/drawing/2014/main" id="{80CF9616-D8D2-3B49-B8D0-4FACCA265A04}"/>
              </a:ext>
            </a:extLst>
          </p:cNvPr>
          <p:cNvSpPr txBox="1"/>
          <p:nvPr/>
        </p:nvSpPr>
        <p:spPr>
          <a:xfrm>
            <a:off x="1896140" y="2020186"/>
            <a:ext cx="8399720" cy="830997"/>
          </a:xfrm>
          <a:prstGeom prst="rect">
            <a:avLst/>
          </a:prstGeom>
          <a:noFill/>
        </p:spPr>
        <p:txBody>
          <a:bodyPr wrap="square" rtlCol="0">
            <a:spAutoFit/>
          </a:bodyPr>
          <a:lstStyle/>
          <a:p>
            <a:r>
              <a:rPr kumimoji="1" lang="zh-CN" altLang="en-US" sz="2400" dirty="0">
                <a:latin typeface="Microsoft YaHei" panose="020B0503020204020204" pitchFamily="34" charset="-122"/>
                <a:ea typeface="Microsoft YaHei" panose="020B0503020204020204" pitchFamily="34" charset="-122"/>
              </a:rPr>
              <a:t>我们以数组</a:t>
            </a:r>
            <a:r>
              <a:rPr kumimoji="1" lang="en-US" altLang="zh-CN" sz="2400" dirty="0">
                <a:latin typeface="Microsoft YaHei" panose="020B0503020204020204" pitchFamily="34" charset="-122"/>
                <a:ea typeface="Microsoft YaHei" panose="020B0503020204020204" pitchFamily="34" charset="-122"/>
              </a:rPr>
              <a:t>a[10]={3,2,1,4,5,6,7,10,9,8}</a:t>
            </a:r>
            <a:r>
              <a:rPr kumimoji="1" lang="zh-CN" altLang="en-US" sz="2400" dirty="0">
                <a:latin typeface="Microsoft YaHei" panose="020B0503020204020204" pitchFamily="34" charset="-122"/>
                <a:ea typeface="Microsoft YaHei" panose="020B0503020204020204" pitchFamily="34" charset="-122"/>
              </a:rPr>
              <a:t> 为例创建一棵平衡二叉树</a:t>
            </a:r>
          </a:p>
        </p:txBody>
      </p:sp>
      <p:sp>
        <p:nvSpPr>
          <p:cNvPr id="8" name="文本框 7">
            <a:extLst>
              <a:ext uri="{FF2B5EF4-FFF2-40B4-BE49-F238E27FC236}">
                <a16:creationId xmlns:a16="http://schemas.microsoft.com/office/drawing/2014/main" id="{501AB703-AE68-6040-B593-9A00C497845A}"/>
              </a:ext>
            </a:extLst>
          </p:cNvPr>
          <p:cNvSpPr txBox="1"/>
          <p:nvPr/>
        </p:nvSpPr>
        <p:spPr>
          <a:xfrm>
            <a:off x="2044699" y="6020596"/>
            <a:ext cx="3345711" cy="461665"/>
          </a:xfrm>
          <a:prstGeom prst="rect">
            <a:avLst/>
          </a:prstGeom>
          <a:solidFill>
            <a:schemeClr val="accent2"/>
          </a:solidFill>
        </p:spPr>
        <p:txBody>
          <a:bodyPr wrap="square" rtlCol="0">
            <a:spAutoFit/>
          </a:bodyPr>
          <a:lstStyle/>
          <a:p>
            <a:r>
              <a:rPr kumimoji="1" lang="zh-CN" altLang="en-US" sz="2400" dirty="0">
                <a:solidFill>
                  <a:schemeClr val="bg1"/>
                </a:solidFill>
                <a:latin typeface="Microsoft YaHei" panose="020B0503020204020204" pitchFamily="34" charset="-122"/>
                <a:ea typeface="Microsoft YaHei" panose="020B0503020204020204" pitchFamily="34" charset="-122"/>
              </a:rPr>
              <a:t> 先调整</a:t>
            </a:r>
            <a:r>
              <a:rPr kumimoji="1" lang="en-US" altLang="zh-CN" sz="2400" dirty="0">
                <a:solidFill>
                  <a:schemeClr val="bg1"/>
                </a:solidFill>
                <a:latin typeface="Microsoft YaHei" panose="020B0503020204020204" pitchFamily="34" charset="-122"/>
                <a:ea typeface="Microsoft YaHei" panose="020B0503020204020204" pitchFamily="34" charset="-122"/>
              </a:rPr>
              <a:t>9</a:t>
            </a:r>
            <a:r>
              <a:rPr kumimoji="1" lang="zh-CN" altLang="en-US" sz="2400" dirty="0">
                <a:solidFill>
                  <a:schemeClr val="bg1"/>
                </a:solidFill>
                <a:latin typeface="Microsoft YaHei" panose="020B0503020204020204" pitchFamily="34" charset="-122"/>
                <a:ea typeface="Microsoft YaHei" panose="020B0503020204020204" pitchFamily="34" charset="-122"/>
              </a:rPr>
              <a:t> 和</a:t>
            </a:r>
            <a:r>
              <a:rPr kumimoji="1" lang="en-US" altLang="zh-CN" sz="2400" dirty="0">
                <a:solidFill>
                  <a:schemeClr val="bg1"/>
                </a:solidFill>
                <a:latin typeface="Microsoft YaHei" panose="020B0503020204020204" pitchFamily="34" charset="-122"/>
                <a:ea typeface="Microsoft YaHei" panose="020B0503020204020204" pitchFamily="34" charset="-122"/>
              </a:rPr>
              <a:t>10</a:t>
            </a:r>
            <a:r>
              <a:rPr kumimoji="1" lang="zh-CN" altLang="en-US" sz="2400" dirty="0">
                <a:solidFill>
                  <a:schemeClr val="bg1"/>
                </a:solidFill>
                <a:latin typeface="Microsoft YaHei" panose="020B0503020204020204" pitchFamily="34" charset="-122"/>
                <a:ea typeface="Microsoft YaHei" panose="020B0503020204020204" pitchFamily="34" charset="-122"/>
              </a:rPr>
              <a:t> 的位置</a:t>
            </a:r>
          </a:p>
        </p:txBody>
      </p:sp>
      <p:pic>
        <p:nvPicPr>
          <p:cNvPr id="2" name="图片 1">
            <a:extLst>
              <a:ext uri="{FF2B5EF4-FFF2-40B4-BE49-F238E27FC236}">
                <a16:creationId xmlns:a16="http://schemas.microsoft.com/office/drawing/2014/main" id="{72E7D0F0-2EE0-6943-9962-4771E80EFEFE}"/>
              </a:ext>
            </a:extLst>
          </p:cNvPr>
          <p:cNvPicPr>
            <a:picLocks noChangeAspect="1"/>
          </p:cNvPicPr>
          <p:nvPr/>
        </p:nvPicPr>
        <p:blipFill>
          <a:blip r:embed="rId4"/>
          <a:stretch>
            <a:fillRect/>
          </a:stretch>
        </p:blipFill>
        <p:spPr>
          <a:xfrm>
            <a:off x="1711547" y="3045784"/>
            <a:ext cx="4051300" cy="2552700"/>
          </a:xfrm>
          <a:prstGeom prst="rect">
            <a:avLst/>
          </a:prstGeom>
        </p:spPr>
      </p:pic>
      <p:pic>
        <p:nvPicPr>
          <p:cNvPr id="7" name="图片 6">
            <a:extLst>
              <a:ext uri="{FF2B5EF4-FFF2-40B4-BE49-F238E27FC236}">
                <a16:creationId xmlns:a16="http://schemas.microsoft.com/office/drawing/2014/main" id="{98257137-0840-074B-816D-6E21F6F7669D}"/>
              </a:ext>
            </a:extLst>
          </p:cNvPr>
          <p:cNvPicPr>
            <a:picLocks noChangeAspect="1"/>
          </p:cNvPicPr>
          <p:nvPr/>
        </p:nvPicPr>
        <p:blipFill>
          <a:blip r:embed="rId5"/>
          <a:stretch>
            <a:fillRect/>
          </a:stretch>
        </p:blipFill>
        <p:spPr>
          <a:xfrm>
            <a:off x="6803360" y="2962824"/>
            <a:ext cx="3492500" cy="2489200"/>
          </a:xfrm>
          <a:prstGeom prst="rect">
            <a:avLst/>
          </a:prstGeom>
        </p:spPr>
      </p:pic>
      <p:sp>
        <p:nvSpPr>
          <p:cNvPr id="9" name="文本框 8">
            <a:extLst>
              <a:ext uri="{FF2B5EF4-FFF2-40B4-BE49-F238E27FC236}">
                <a16:creationId xmlns:a16="http://schemas.microsoft.com/office/drawing/2014/main" id="{BB0D6BC9-532B-F94E-9513-A59AC718BCDA}"/>
              </a:ext>
            </a:extLst>
          </p:cNvPr>
          <p:cNvSpPr txBox="1"/>
          <p:nvPr/>
        </p:nvSpPr>
        <p:spPr>
          <a:xfrm>
            <a:off x="7151872" y="6020596"/>
            <a:ext cx="3345711" cy="461665"/>
          </a:xfrm>
          <a:prstGeom prst="rect">
            <a:avLst/>
          </a:prstGeom>
          <a:solidFill>
            <a:schemeClr val="accent2"/>
          </a:solidFill>
        </p:spPr>
        <p:txBody>
          <a:bodyPr wrap="square" rtlCol="0">
            <a:spAutoFit/>
          </a:bodyPr>
          <a:lstStyle/>
          <a:p>
            <a:pPr algn="ctr"/>
            <a:r>
              <a:rPr kumimoji="1" lang="zh-CN" altLang="en-US" sz="2400" dirty="0">
                <a:solidFill>
                  <a:schemeClr val="bg1"/>
                </a:solidFill>
                <a:latin typeface="Microsoft YaHei" panose="020B0503020204020204" pitchFamily="34" charset="-122"/>
                <a:ea typeface="Microsoft YaHei" panose="020B0503020204020204" pitchFamily="34" charset="-122"/>
              </a:rPr>
              <a:t> 再做旋转</a:t>
            </a:r>
          </a:p>
        </p:txBody>
      </p:sp>
    </p:spTree>
    <p:extLst>
      <p:ext uri="{BB962C8B-B14F-4D97-AF65-F5344CB8AC3E}">
        <p14:creationId xmlns:p14="http://schemas.microsoft.com/office/powerpoint/2010/main" val="311277492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2054352" y="655874"/>
            <a:ext cx="808329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3.3.</a:t>
            </a:r>
            <a:r>
              <a:rPr kumimoji="1" lang="zh-CN" altLang="en-US" sz="4800" dirty="0">
                <a:latin typeface="Microsoft YaHei" panose="020B0503020204020204" pitchFamily="34" charset="-122"/>
                <a:ea typeface="Microsoft YaHei" panose="020B0503020204020204" pitchFamily="34" charset="-122"/>
              </a:rPr>
              <a:t> </a:t>
            </a:r>
            <a:r>
              <a:rPr kumimoji="1" lang="en-US" altLang="zh-CN" sz="4800" dirty="0">
                <a:latin typeface="Microsoft YaHei" panose="020B0503020204020204" pitchFamily="34" charset="-122"/>
                <a:ea typeface="Microsoft YaHei" panose="020B0503020204020204" pitchFamily="34" charset="-122"/>
              </a:rPr>
              <a:t>B_</a:t>
            </a:r>
            <a:r>
              <a:rPr kumimoji="1" lang="zh-CN" altLang="en-US" sz="4800" dirty="0">
                <a:latin typeface="Microsoft YaHei" panose="020B0503020204020204" pitchFamily="34" charset="-122"/>
                <a:ea typeface="Microsoft YaHei" panose="020B0503020204020204" pitchFamily="34" charset="-122"/>
              </a:rPr>
              <a:t>树和</a:t>
            </a:r>
            <a:r>
              <a:rPr kumimoji="1" lang="en-US" altLang="zh-CN" sz="4800" dirty="0">
                <a:latin typeface="Microsoft YaHei" panose="020B0503020204020204" pitchFamily="34" charset="-122"/>
                <a:ea typeface="Microsoft YaHei" panose="020B0503020204020204" pitchFamily="34" charset="-122"/>
              </a:rPr>
              <a:t>B+</a:t>
            </a:r>
            <a:r>
              <a:rPr kumimoji="1" lang="zh-CN" altLang="en-US" sz="4800" dirty="0">
                <a:latin typeface="Microsoft YaHei" panose="020B0503020204020204" pitchFamily="34" charset="-122"/>
                <a:ea typeface="Microsoft YaHei" panose="020B0503020204020204" pitchFamily="34" charset="-122"/>
              </a:rPr>
              <a:t>树</a:t>
            </a:r>
          </a:p>
        </p:txBody>
      </p:sp>
    </p:spTree>
    <p:extLst>
      <p:ext uri="{BB962C8B-B14F-4D97-AF65-F5344CB8AC3E}">
        <p14:creationId xmlns:p14="http://schemas.microsoft.com/office/powerpoint/2010/main" val="412427741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2054352" y="718220"/>
            <a:ext cx="808329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5.</a:t>
            </a:r>
            <a:r>
              <a:rPr kumimoji="1" lang="zh-CN" altLang="en-US" sz="4800" dirty="0">
                <a:latin typeface="Microsoft YaHei" panose="020B0503020204020204" pitchFamily="34" charset="-122"/>
                <a:ea typeface="Microsoft YaHei" panose="020B0503020204020204" pitchFamily="34" charset="-122"/>
              </a:rPr>
              <a:t>哈希表查找</a:t>
            </a:r>
          </a:p>
        </p:txBody>
      </p:sp>
      <p:sp>
        <p:nvSpPr>
          <p:cNvPr id="2" name="文本框 1">
            <a:extLst>
              <a:ext uri="{FF2B5EF4-FFF2-40B4-BE49-F238E27FC236}">
                <a16:creationId xmlns:a16="http://schemas.microsoft.com/office/drawing/2014/main" id="{2348A353-F74A-F749-85B3-0743B6EAB0EF}"/>
              </a:ext>
            </a:extLst>
          </p:cNvPr>
          <p:cNvSpPr txBox="1"/>
          <p:nvPr/>
        </p:nvSpPr>
        <p:spPr>
          <a:xfrm>
            <a:off x="2466753" y="2445488"/>
            <a:ext cx="6039294" cy="523220"/>
          </a:xfrm>
          <a:prstGeom prst="rect">
            <a:avLst/>
          </a:prstGeom>
          <a:noFill/>
        </p:spPr>
        <p:txBody>
          <a:bodyPr wrap="square" rtlCol="0">
            <a:spAutoFit/>
          </a:bodyPr>
          <a:lstStyle/>
          <a:p>
            <a:r>
              <a:rPr kumimoji="1" lang="zh-CN" altLang="en-US" sz="2800" dirty="0"/>
              <a:t>基于单链表的基础，增加循环的功能</a:t>
            </a:r>
          </a:p>
        </p:txBody>
      </p:sp>
    </p:spTree>
    <p:extLst>
      <p:ext uri="{BB962C8B-B14F-4D97-AF65-F5344CB8AC3E}">
        <p14:creationId xmlns:p14="http://schemas.microsoft.com/office/powerpoint/2010/main" val="174261501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2054352" y="718220"/>
            <a:ext cx="808329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PageRank</a:t>
            </a:r>
            <a:r>
              <a:rPr kumimoji="1" lang="zh-CN" altLang="en-US" sz="4800" dirty="0">
                <a:latin typeface="Microsoft YaHei" panose="020B0503020204020204" pitchFamily="34" charset="-122"/>
                <a:ea typeface="Microsoft YaHei" panose="020B0503020204020204" pitchFamily="34" charset="-122"/>
              </a:rPr>
              <a:t>算法</a:t>
            </a:r>
          </a:p>
        </p:txBody>
      </p:sp>
      <p:sp>
        <p:nvSpPr>
          <p:cNvPr id="2" name="文本框 1">
            <a:extLst>
              <a:ext uri="{FF2B5EF4-FFF2-40B4-BE49-F238E27FC236}">
                <a16:creationId xmlns:a16="http://schemas.microsoft.com/office/drawing/2014/main" id="{2348A353-F74A-F749-85B3-0743B6EAB0EF}"/>
              </a:ext>
            </a:extLst>
          </p:cNvPr>
          <p:cNvSpPr txBox="1"/>
          <p:nvPr/>
        </p:nvSpPr>
        <p:spPr>
          <a:xfrm>
            <a:off x="2466753" y="2445488"/>
            <a:ext cx="6039294" cy="3108543"/>
          </a:xfrm>
          <a:prstGeom prst="rect">
            <a:avLst/>
          </a:prstGeom>
          <a:noFill/>
        </p:spPr>
        <p:txBody>
          <a:bodyPr wrap="square" rtlCol="0">
            <a:spAutoFit/>
          </a:bodyPr>
          <a:lstStyle/>
          <a:p>
            <a:r>
              <a:rPr lang="en-US" altLang="zh-CN" sz="2800" dirty="0">
                <a:hlinkClick r:id="rId3"/>
              </a:rPr>
              <a:t>https://zhuanlan.zhihu.com/p/86004363</a:t>
            </a:r>
            <a:endParaRPr lang="en-US" altLang="zh-CN" sz="2800" dirty="0"/>
          </a:p>
          <a:p>
            <a:endParaRPr kumimoji="1" lang="en-US" altLang="zh-CN" sz="2800" dirty="0"/>
          </a:p>
          <a:p>
            <a:endParaRPr kumimoji="1" lang="en-US" altLang="zh-CN" sz="2800" dirty="0"/>
          </a:p>
          <a:p>
            <a:r>
              <a:rPr kumimoji="1" lang="zh-CN" altLang="en-US" sz="2800" dirty="0"/>
              <a:t>视频</a:t>
            </a:r>
            <a:endParaRPr kumimoji="1" lang="en-US" altLang="zh-CN" sz="2800" dirty="0"/>
          </a:p>
          <a:p>
            <a:r>
              <a:rPr lang="en-US" altLang="zh-CN" sz="2800" dirty="0">
                <a:hlinkClick r:id="rId4"/>
              </a:rPr>
              <a:t>https://www.bilibili.com/video/av21858150/</a:t>
            </a:r>
            <a:endParaRPr kumimoji="1" lang="zh-CN" altLang="en-US" sz="2800" dirty="0"/>
          </a:p>
        </p:txBody>
      </p:sp>
    </p:spTree>
    <p:extLst>
      <p:ext uri="{BB962C8B-B14F-4D97-AF65-F5344CB8AC3E}">
        <p14:creationId xmlns:p14="http://schemas.microsoft.com/office/powerpoint/2010/main" val="311055093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12AA8BCC-7B15-4842-80C2-48C079429338}"/>
              </a:ext>
            </a:extLst>
          </p:cNvPr>
          <p:cNvSpPr txBox="1"/>
          <p:nvPr/>
        </p:nvSpPr>
        <p:spPr>
          <a:xfrm>
            <a:off x="2228088" y="2921168"/>
            <a:ext cx="7735824" cy="1015663"/>
          </a:xfrm>
          <a:prstGeom prst="rect">
            <a:avLst/>
          </a:prstGeom>
          <a:noFill/>
        </p:spPr>
        <p:txBody>
          <a:bodyPr wrap="square" rtlCol="0">
            <a:spAutoFit/>
          </a:bodyPr>
          <a:lstStyle/>
          <a:p>
            <a:pPr algn="ctr"/>
            <a:r>
              <a:rPr kumimoji="1" lang="zh-CN" altLang="en-US" sz="6000" dirty="0">
                <a:latin typeface="Microsoft YaHei" panose="020B0503020204020204" pitchFamily="34" charset="-122"/>
                <a:ea typeface="Microsoft YaHei" panose="020B0503020204020204" pitchFamily="34" charset="-122"/>
              </a:rPr>
              <a:t>这堂课我们学了撒？</a:t>
            </a:r>
          </a:p>
        </p:txBody>
      </p:sp>
    </p:spTree>
    <p:extLst>
      <p:ext uri="{BB962C8B-B14F-4D97-AF65-F5344CB8AC3E}">
        <p14:creationId xmlns:p14="http://schemas.microsoft.com/office/powerpoint/2010/main" val="333837247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12AA8BCC-7B15-4842-80C2-48C079429338}"/>
              </a:ext>
            </a:extLst>
          </p:cNvPr>
          <p:cNvSpPr txBox="1"/>
          <p:nvPr/>
        </p:nvSpPr>
        <p:spPr>
          <a:xfrm>
            <a:off x="2228088" y="2921168"/>
            <a:ext cx="7735824" cy="1015663"/>
          </a:xfrm>
          <a:prstGeom prst="rect">
            <a:avLst/>
          </a:prstGeom>
          <a:noFill/>
        </p:spPr>
        <p:txBody>
          <a:bodyPr wrap="square" rtlCol="0">
            <a:spAutoFit/>
          </a:bodyPr>
          <a:lstStyle/>
          <a:p>
            <a:pPr algn="ctr"/>
            <a:r>
              <a:rPr kumimoji="1" lang="zh-CN" altLang="en-US" sz="6000" dirty="0">
                <a:latin typeface="Microsoft YaHei" panose="020B0503020204020204" pitchFamily="34" charset="-122"/>
                <a:ea typeface="Microsoft YaHei" panose="020B0503020204020204" pitchFamily="34" charset="-122"/>
              </a:rPr>
              <a:t>这堂课我们学了撒？</a:t>
            </a:r>
          </a:p>
        </p:txBody>
      </p:sp>
    </p:spTree>
    <p:extLst>
      <p:ext uri="{BB962C8B-B14F-4D97-AF65-F5344CB8AC3E}">
        <p14:creationId xmlns:p14="http://schemas.microsoft.com/office/powerpoint/2010/main" val="133230648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914400" y="581161"/>
            <a:ext cx="10363200" cy="830997"/>
          </a:xfrm>
          <a:prstGeom prst="rect">
            <a:avLst/>
          </a:prstGeom>
          <a:noFill/>
        </p:spPr>
        <p:txBody>
          <a:bodyPr wrap="square" rtlCol="0">
            <a:spAutoFit/>
          </a:bodyPr>
          <a:lstStyle/>
          <a:p>
            <a:pPr algn="ctr"/>
            <a:r>
              <a:rPr kumimoji="1" lang="zh-CN" altLang="en-US" sz="4800" dirty="0">
                <a:latin typeface="Microsoft YaHei" panose="020B0503020204020204" pitchFamily="34" charset="-122"/>
                <a:ea typeface="Microsoft YaHei" panose="020B0503020204020204" pitchFamily="34" charset="-122"/>
              </a:rPr>
              <a:t>总结</a:t>
            </a:r>
            <a:endParaRPr kumimoji="1" lang="en-US" altLang="zh-CN" sz="4800" dirty="0">
              <a:latin typeface="Microsoft YaHei" panose="020B0503020204020204" pitchFamily="34" charset="-122"/>
              <a:ea typeface="Microsoft YaHei" panose="020B0503020204020204" pitchFamily="34" charset="-122"/>
            </a:endParaRPr>
          </a:p>
        </p:txBody>
      </p:sp>
      <p:sp>
        <p:nvSpPr>
          <p:cNvPr id="5" name="文本框 4">
            <a:extLst>
              <a:ext uri="{FF2B5EF4-FFF2-40B4-BE49-F238E27FC236}">
                <a16:creationId xmlns:a16="http://schemas.microsoft.com/office/drawing/2014/main" id="{70A8FD9E-655D-F742-ACDB-18BF84BE05B3}"/>
              </a:ext>
            </a:extLst>
          </p:cNvPr>
          <p:cNvSpPr txBox="1"/>
          <p:nvPr/>
        </p:nvSpPr>
        <p:spPr>
          <a:xfrm>
            <a:off x="765810" y="2785730"/>
            <a:ext cx="9037409" cy="523220"/>
          </a:xfrm>
          <a:prstGeom prst="rect">
            <a:avLst/>
          </a:prstGeom>
          <a:noFill/>
        </p:spPr>
        <p:txBody>
          <a:bodyPr wrap="square" rtlCol="0">
            <a:spAutoFit/>
          </a:bodyPr>
          <a:lstStyle/>
          <a:p>
            <a:r>
              <a:rPr kumimoji="1" lang="zh-CN" altLang="en-US" sz="2800" dirty="0">
                <a:latin typeface="Microsoft YaHei" panose="020B0503020204020204" pitchFamily="34" charset="-122"/>
                <a:ea typeface="Microsoft YaHei" panose="020B0503020204020204" pitchFamily="34" charset="-122"/>
              </a:rPr>
              <a:t>重点： 两种存储方式 以及它们对应的</a:t>
            </a:r>
            <a:r>
              <a:rPr kumimoji="1" lang="en-US" altLang="zh-CN" sz="2800" dirty="0">
                <a:latin typeface="Microsoft YaHei" panose="020B0503020204020204" pitchFamily="34" charset="-122"/>
                <a:ea typeface="Microsoft YaHei" panose="020B0503020204020204" pitchFamily="34" charset="-122"/>
              </a:rPr>
              <a:t>crud</a:t>
            </a:r>
            <a:endParaRPr kumimoji="1" lang="zh-CN" altLang="en-US" sz="28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406291730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216352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2054352" y="630545"/>
            <a:ext cx="808329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2.</a:t>
            </a:r>
            <a:r>
              <a:rPr kumimoji="1" lang="zh-CN" altLang="en-US" sz="4800" dirty="0">
                <a:latin typeface="Microsoft YaHei" panose="020B0503020204020204" pitchFamily="34" charset="-122"/>
                <a:ea typeface="Microsoft YaHei" panose="020B0503020204020204" pitchFamily="34" charset="-122"/>
              </a:rPr>
              <a:t>静态查找</a:t>
            </a:r>
          </a:p>
        </p:txBody>
      </p:sp>
      <p:sp>
        <p:nvSpPr>
          <p:cNvPr id="8" name="文本框 7">
            <a:extLst>
              <a:ext uri="{FF2B5EF4-FFF2-40B4-BE49-F238E27FC236}">
                <a16:creationId xmlns:a16="http://schemas.microsoft.com/office/drawing/2014/main" id="{75D7D6ED-43A8-DC4B-84B6-AB03F6270117}"/>
              </a:ext>
            </a:extLst>
          </p:cNvPr>
          <p:cNvSpPr txBox="1"/>
          <p:nvPr/>
        </p:nvSpPr>
        <p:spPr>
          <a:xfrm>
            <a:off x="2054351" y="2041450"/>
            <a:ext cx="8556941" cy="2677656"/>
          </a:xfrm>
          <a:prstGeom prst="rect">
            <a:avLst/>
          </a:prstGeom>
          <a:noFill/>
        </p:spPr>
        <p:txBody>
          <a:bodyPr wrap="square" rtlCol="0">
            <a:spAutoFit/>
          </a:bodyPr>
          <a:lstStyle/>
          <a:p>
            <a:r>
              <a:rPr kumimoji="1" lang="zh-CN" altLang="en-US" sz="2800" dirty="0">
                <a:latin typeface="Microsoft YaHei" panose="020B0503020204020204" pitchFamily="34" charset="-122"/>
                <a:ea typeface="Microsoft YaHei" panose="020B0503020204020204" pitchFamily="34" charset="-122"/>
              </a:rPr>
              <a:t>静态查找是“真正的查找”。因为在静态查找过程中仅仅</a:t>
            </a:r>
            <a:r>
              <a:rPr kumimoji="1" lang="en-US" altLang="zh-CN" sz="2800" dirty="0">
                <a:latin typeface="Microsoft YaHei" panose="020B0503020204020204" pitchFamily="34" charset="-122"/>
                <a:ea typeface="Microsoft YaHei" panose="020B0503020204020204" pitchFamily="34" charset="-122"/>
              </a:rPr>
              <a:t>copy</a:t>
            </a:r>
            <a:r>
              <a:rPr kumimoji="1" lang="zh-CN" altLang="en-US" sz="2800" dirty="0">
                <a:latin typeface="Microsoft YaHei" panose="020B0503020204020204" pitchFamily="34" charset="-122"/>
                <a:ea typeface="Microsoft YaHei" panose="020B0503020204020204" pitchFamily="34" charset="-122"/>
              </a:rPr>
              <a:t>是执行“查找”的操作，即查看某特定的关键字是否在表中（判断性查找）；检索某特定关键字数据元素的各种属性（检索性查找）。这两种操作都只是获取已经存在的一个表中的数据信息，不对表的百数据元素和结构进行任何改变。</a:t>
            </a:r>
            <a:endParaRPr kumimoji="1" lang="zh-CN" altLang="en-US" sz="2800" dirty="0">
              <a:latin typeface="微软雅黑"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0222836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2054352" y="630545"/>
            <a:ext cx="808329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2.1</a:t>
            </a:r>
            <a:r>
              <a:rPr kumimoji="1" lang="zh-CN" altLang="en-US" sz="4800" dirty="0">
                <a:latin typeface="Microsoft YaHei" panose="020B0503020204020204" pitchFamily="34" charset="-122"/>
                <a:ea typeface="Microsoft YaHei" panose="020B0503020204020204" pitchFamily="34" charset="-122"/>
              </a:rPr>
              <a:t> 顺序表查找</a:t>
            </a:r>
          </a:p>
        </p:txBody>
      </p:sp>
      <p:sp>
        <p:nvSpPr>
          <p:cNvPr id="8" name="文本框 7">
            <a:extLst>
              <a:ext uri="{FF2B5EF4-FFF2-40B4-BE49-F238E27FC236}">
                <a16:creationId xmlns:a16="http://schemas.microsoft.com/office/drawing/2014/main" id="{75D7D6ED-43A8-DC4B-84B6-AB03F6270117}"/>
              </a:ext>
            </a:extLst>
          </p:cNvPr>
          <p:cNvSpPr txBox="1"/>
          <p:nvPr/>
        </p:nvSpPr>
        <p:spPr>
          <a:xfrm>
            <a:off x="1610042" y="2190307"/>
            <a:ext cx="9554144" cy="2677656"/>
          </a:xfrm>
          <a:prstGeom prst="rect">
            <a:avLst/>
          </a:prstGeom>
          <a:noFill/>
        </p:spPr>
        <p:txBody>
          <a:bodyPr wrap="square" rtlCol="0">
            <a:spAutoFit/>
          </a:bodyPr>
          <a:lstStyle/>
          <a:p>
            <a:r>
              <a:rPr kumimoji="1" lang="zh-CN" altLang="en-US" sz="2800" dirty="0">
                <a:latin typeface="Microsoft YaHei" panose="020B0503020204020204" pitchFamily="34" charset="-122"/>
                <a:ea typeface="Microsoft YaHei" panose="020B0503020204020204" pitchFamily="34" charset="-122"/>
              </a:rPr>
              <a:t>“顺序查找（</a:t>
            </a:r>
            <a:r>
              <a:rPr kumimoji="1" lang="en-US" altLang="zh-CN" sz="2800" dirty="0">
                <a:latin typeface="Microsoft YaHei" panose="020B0503020204020204" pitchFamily="34" charset="-122"/>
                <a:ea typeface="Microsoft YaHei" panose="020B0503020204020204" pitchFamily="34" charset="-122"/>
              </a:rPr>
              <a:t>Sequential Search</a:t>
            </a:r>
            <a:r>
              <a:rPr kumimoji="1" lang="zh-CN" altLang="en-US" sz="2800" dirty="0">
                <a:latin typeface="Microsoft YaHei" panose="020B0503020204020204" pitchFamily="34" charset="-122"/>
                <a:ea typeface="Microsoft YaHei" panose="020B0503020204020204" pitchFamily="34" charset="-122"/>
              </a:rPr>
              <a:t>）又叫线性查找，是最基本的查找技术，它的查找过程是：从表中第一个（或最后一个）记录开始，逐个进行记录的关键字和给定值比较，若某个记录的关键字和给定值相等，则查找成功，找到所查的记录；如果直到最后一个（或第一个）记录，其关键字和给定值比较都不等时，则表中没有所查的记录，查找不成功。</a:t>
            </a:r>
          </a:p>
        </p:txBody>
      </p:sp>
    </p:spTree>
    <p:extLst>
      <p:ext uri="{BB962C8B-B14F-4D97-AF65-F5344CB8AC3E}">
        <p14:creationId xmlns:p14="http://schemas.microsoft.com/office/powerpoint/2010/main" val="21218622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2054352" y="630545"/>
            <a:ext cx="808329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2.1</a:t>
            </a:r>
            <a:r>
              <a:rPr kumimoji="1" lang="zh-CN" altLang="en-US" sz="4800" dirty="0">
                <a:latin typeface="Microsoft YaHei" panose="020B0503020204020204" pitchFamily="34" charset="-122"/>
                <a:ea typeface="Microsoft YaHei" panose="020B0503020204020204" pitchFamily="34" charset="-122"/>
              </a:rPr>
              <a:t> 顺序查找基本算法</a:t>
            </a:r>
          </a:p>
        </p:txBody>
      </p:sp>
      <p:sp>
        <p:nvSpPr>
          <p:cNvPr id="4" name="文本框 3">
            <a:extLst>
              <a:ext uri="{FF2B5EF4-FFF2-40B4-BE49-F238E27FC236}">
                <a16:creationId xmlns:a16="http://schemas.microsoft.com/office/drawing/2014/main" id="{5CAD91F1-C151-6948-AE9B-F1ECAE1BDA55}"/>
              </a:ext>
            </a:extLst>
          </p:cNvPr>
          <p:cNvSpPr txBox="1"/>
          <p:nvPr/>
        </p:nvSpPr>
        <p:spPr>
          <a:xfrm>
            <a:off x="8245052" y="4303780"/>
            <a:ext cx="3785191" cy="1569660"/>
          </a:xfrm>
          <a:prstGeom prst="rect">
            <a:avLst/>
          </a:prstGeom>
          <a:solidFill>
            <a:schemeClr val="accent2"/>
          </a:solidFill>
        </p:spPr>
        <p:txBody>
          <a:bodyPr wrap="square" rtlCol="0">
            <a:spAutoFit/>
          </a:bodyPr>
          <a:lstStyle/>
          <a:p>
            <a:r>
              <a:rPr kumimoji="1" lang="zh-CN" altLang="en-US" sz="2400" dirty="0">
                <a:solidFill>
                  <a:schemeClr val="bg1"/>
                </a:solidFill>
                <a:latin typeface="Microsoft YaHei" panose="020B0503020204020204" pitchFamily="34" charset="-122"/>
                <a:ea typeface="Microsoft YaHei" panose="020B0503020204020204" pitchFamily="34" charset="-122"/>
              </a:rPr>
              <a:t>因为每次循环时都需要对</a:t>
            </a:r>
            <a:r>
              <a:rPr kumimoji="1" lang="en-US" altLang="zh-CN" sz="2400" dirty="0" err="1">
                <a:solidFill>
                  <a:schemeClr val="bg1"/>
                </a:solidFill>
                <a:latin typeface="Microsoft YaHei" panose="020B0503020204020204" pitchFamily="34" charset="-122"/>
                <a:ea typeface="Microsoft YaHei" panose="020B0503020204020204" pitchFamily="34" charset="-122"/>
              </a:rPr>
              <a:t>i</a:t>
            </a:r>
            <a:r>
              <a:rPr kumimoji="1" lang="zh-CN" altLang="en-US" sz="2400" dirty="0">
                <a:solidFill>
                  <a:schemeClr val="bg1"/>
                </a:solidFill>
                <a:latin typeface="Microsoft YaHei" panose="020B0503020204020204" pitchFamily="34" charset="-122"/>
                <a:ea typeface="Microsoft YaHei" panose="020B0503020204020204" pitchFamily="34" charset="-122"/>
              </a:rPr>
              <a:t>是否越界，即是否小于等于</a:t>
            </a:r>
            <a:r>
              <a:rPr kumimoji="1" lang="en-US" altLang="zh-CN" sz="2400" dirty="0">
                <a:solidFill>
                  <a:schemeClr val="bg1"/>
                </a:solidFill>
                <a:latin typeface="Microsoft YaHei" panose="020B0503020204020204" pitchFamily="34" charset="-122"/>
                <a:ea typeface="Microsoft YaHei" panose="020B0503020204020204" pitchFamily="34" charset="-122"/>
              </a:rPr>
              <a:t>n</a:t>
            </a:r>
            <a:r>
              <a:rPr kumimoji="1" lang="zh-CN" altLang="en-US" sz="2400" dirty="0">
                <a:solidFill>
                  <a:schemeClr val="bg1"/>
                </a:solidFill>
                <a:latin typeface="Microsoft YaHei" panose="020B0503020204020204" pitchFamily="34" charset="-122"/>
                <a:ea typeface="Microsoft YaHei" panose="020B0503020204020204" pitchFamily="34" charset="-122"/>
              </a:rPr>
              <a:t>作判断。事实上，还可以有更好一点的办法？</a:t>
            </a:r>
          </a:p>
        </p:txBody>
      </p:sp>
      <p:pic>
        <p:nvPicPr>
          <p:cNvPr id="7" name="图片 6">
            <a:extLst>
              <a:ext uri="{FF2B5EF4-FFF2-40B4-BE49-F238E27FC236}">
                <a16:creationId xmlns:a16="http://schemas.microsoft.com/office/drawing/2014/main" id="{F66074D8-A4C6-D041-98B0-634E8D18C10D}"/>
              </a:ext>
            </a:extLst>
          </p:cNvPr>
          <p:cNvPicPr>
            <a:picLocks noChangeAspect="1"/>
          </p:cNvPicPr>
          <p:nvPr/>
        </p:nvPicPr>
        <p:blipFill>
          <a:blip r:embed="rId3"/>
          <a:stretch>
            <a:fillRect/>
          </a:stretch>
        </p:blipFill>
        <p:spPr>
          <a:xfrm>
            <a:off x="654616" y="2637510"/>
            <a:ext cx="6584666" cy="3589945"/>
          </a:xfrm>
          <a:prstGeom prst="rect">
            <a:avLst/>
          </a:prstGeom>
        </p:spPr>
      </p:pic>
    </p:spTree>
    <p:extLst>
      <p:ext uri="{BB962C8B-B14F-4D97-AF65-F5344CB8AC3E}">
        <p14:creationId xmlns:p14="http://schemas.microsoft.com/office/powerpoint/2010/main" val="2416401932"/>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7278</TotalTime>
  <Words>5118</Words>
  <Application>Microsoft Macintosh PowerPoint</Application>
  <PresentationFormat>宽屏</PresentationFormat>
  <Paragraphs>253</Paragraphs>
  <Slides>68</Slides>
  <Notes>34</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68</vt:i4>
      </vt:variant>
    </vt:vector>
  </HeadingPairs>
  <TitlesOfParts>
    <vt:vector size="75" baseType="lpstr">
      <vt:lpstr>等线</vt:lpstr>
      <vt:lpstr>等线 Light</vt:lpstr>
      <vt:lpstr>Microsoft YaHei</vt:lpstr>
      <vt:lpstr>Microsoft YaHei</vt:lpstr>
      <vt:lpstr>Arial</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C语言与数据结构</dc:title>
  <dc:creator>Microsoft Office User</dc:creator>
  <cp:lastModifiedBy>Microsoft Office User</cp:lastModifiedBy>
  <cp:revision>339</cp:revision>
  <dcterms:created xsi:type="dcterms:W3CDTF">2019-09-24T01:18:33Z</dcterms:created>
  <dcterms:modified xsi:type="dcterms:W3CDTF">2020-05-15T08:05:24Z</dcterms:modified>
</cp:coreProperties>
</file>